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31"/>
  </p:notesMasterIdLst>
  <p:sldIdLst>
    <p:sldId id="306" r:id="rId3"/>
    <p:sldId id="289" r:id="rId4"/>
    <p:sldId id="320" r:id="rId5"/>
    <p:sldId id="319" r:id="rId6"/>
    <p:sldId id="321" r:id="rId7"/>
    <p:sldId id="311" r:id="rId8"/>
    <p:sldId id="349" r:id="rId9"/>
    <p:sldId id="352" r:id="rId10"/>
    <p:sldId id="374" r:id="rId11"/>
    <p:sldId id="375" r:id="rId12"/>
    <p:sldId id="353" r:id="rId13"/>
    <p:sldId id="354" r:id="rId14"/>
    <p:sldId id="355" r:id="rId15"/>
    <p:sldId id="380" r:id="rId16"/>
    <p:sldId id="376" r:id="rId17"/>
    <p:sldId id="377" r:id="rId18"/>
    <p:sldId id="381" r:id="rId19"/>
    <p:sldId id="337" r:id="rId20"/>
    <p:sldId id="323" r:id="rId21"/>
    <p:sldId id="385" r:id="rId22"/>
    <p:sldId id="378" r:id="rId23"/>
    <p:sldId id="379" r:id="rId24"/>
    <p:sldId id="356" r:id="rId25"/>
    <p:sldId id="371" r:id="rId26"/>
    <p:sldId id="372" r:id="rId27"/>
    <p:sldId id="340" r:id="rId28"/>
    <p:sldId id="382" r:id="rId29"/>
    <p:sldId id="373" r:id="rId30"/>
  </p:sldIdLst>
  <p:sldSz cx="7559675" cy="10691813"/>
  <p:notesSz cx="6858000" cy="9144000"/>
  <p:defaultTextStyle>
    <a:defPPr>
      <a:defRPr lang="es-ES"/>
    </a:defPPr>
    <a:lvl1pPr marL="0" algn="l" defTabSz="914102" rtl="0" eaLnBrk="1" latinLnBrk="0" hangingPunct="1">
      <a:defRPr sz="1800" kern="1200">
        <a:solidFill>
          <a:schemeClr val="tx1"/>
        </a:solidFill>
        <a:latin typeface="+mn-lt"/>
        <a:ea typeface="+mn-ea"/>
        <a:cs typeface="+mn-cs"/>
      </a:defRPr>
    </a:lvl1pPr>
    <a:lvl2pPr marL="457050" algn="l" defTabSz="914102" rtl="0" eaLnBrk="1" latinLnBrk="0" hangingPunct="1">
      <a:defRPr sz="1800" kern="1200">
        <a:solidFill>
          <a:schemeClr val="tx1"/>
        </a:solidFill>
        <a:latin typeface="+mn-lt"/>
        <a:ea typeface="+mn-ea"/>
        <a:cs typeface="+mn-cs"/>
      </a:defRPr>
    </a:lvl2pPr>
    <a:lvl3pPr marL="914102" algn="l" defTabSz="914102" rtl="0" eaLnBrk="1" latinLnBrk="0" hangingPunct="1">
      <a:defRPr sz="1800" kern="1200">
        <a:solidFill>
          <a:schemeClr val="tx1"/>
        </a:solidFill>
        <a:latin typeface="+mn-lt"/>
        <a:ea typeface="+mn-ea"/>
        <a:cs typeface="+mn-cs"/>
      </a:defRPr>
    </a:lvl3pPr>
    <a:lvl4pPr marL="1371154" algn="l" defTabSz="914102" rtl="0" eaLnBrk="1" latinLnBrk="0" hangingPunct="1">
      <a:defRPr sz="1800" kern="1200">
        <a:solidFill>
          <a:schemeClr val="tx1"/>
        </a:solidFill>
        <a:latin typeface="+mn-lt"/>
        <a:ea typeface="+mn-ea"/>
        <a:cs typeface="+mn-cs"/>
      </a:defRPr>
    </a:lvl4pPr>
    <a:lvl5pPr marL="1828205" algn="l" defTabSz="914102" rtl="0" eaLnBrk="1" latinLnBrk="0" hangingPunct="1">
      <a:defRPr sz="1800" kern="1200">
        <a:solidFill>
          <a:schemeClr val="tx1"/>
        </a:solidFill>
        <a:latin typeface="+mn-lt"/>
        <a:ea typeface="+mn-ea"/>
        <a:cs typeface="+mn-cs"/>
      </a:defRPr>
    </a:lvl5pPr>
    <a:lvl6pPr marL="2285255" algn="l" defTabSz="914102" rtl="0" eaLnBrk="1" latinLnBrk="0" hangingPunct="1">
      <a:defRPr sz="1800" kern="1200">
        <a:solidFill>
          <a:schemeClr val="tx1"/>
        </a:solidFill>
        <a:latin typeface="+mn-lt"/>
        <a:ea typeface="+mn-ea"/>
        <a:cs typeface="+mn-cs"/>
      </a:defRPr>
    </a:lvl6pPr>
    <a:lvl7pPr marL="2742307" algn="l" defTabSz="914102" rtl="0" eaLnBrk="1" latinLnBrk="0" hangingPunct="1">
      <a:defRPr sz="1800" kern="1200">
        <a:solidFill>
          <a:schemeClr val="tx1"/>
        </a:solidFill>
        <a:latin typeface="+mn-lt"/>
        <a:ea typeface="+mn-ea"/>
        <a:cs typeface="+mn-cs"/>
      </a:defRPr>
    </a:lvl7pPr>
    <a:lvl8pPr marL="3199357" algn="l" defTabSz="914102" rtl="0" eaLnBrk="1" latinLnBrk="0" hangingPunct="1">
      <a:defRPr sz="1800" kern="1200">
        <a:solidFill>
          <a:schemeClr val="tx1"/>
        </a:solidFill>
        <a:latin typeface="+mn-lt"/>
        <a:ea typeface="+mn-ea"/>
        <a:cs typeface="+mn-cs"/>
      </a:defRPr>
    </a:lvl8pPr>
    <a:lvl9pPr marL="3656410" algn="l" defTabSz="91410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8" userDrawn="1">
          <p15:clr>
            <a:srgbClr val="A4A3A4"/>
          </p15:clr>
        </p15:guide>
        <p15:guide id="2" pos="79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0145"/>
    <a:srgbClr val="F33B81"/>
    <a:srgbClr val="F1377E"/>
    <a:srgbClr val="7DBA04"/>
    <a:srgbClr val="696968"/>
    <a:srgbClr val="817F7F"/>
    <a:srgbClr val="E31D1A"/>
    <a:srgbClr val="FFFFFF"/>
    <a:srgbClr val="7EBA00"/>
    <a:srgbClr val="A8A8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94632" autoAdjust="0"/>
  </p:normalViewPr>
  <p:slideViewPr>
    <p:cSldViewPr snapToGrid="0" showGuides="1">
      <p:cViewPr varScale="1">
        <p:scale>
          <a:sx n="70" d="100"/>
          <a:sy n="70" d="100"/>
        </p:scale>
        <p:origin x="3096" y="66"/>
      </p:cViewPr>
      <p:guideLst>
        <p:guide orient="horz" pos="3368"/>
        <p:guide pos="79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ffice" userId="772eb7a4-4324-47a1-bde1-a079df108bee" providerId="ADAL" clId="{9FDFB727-46DA-4BA4-8722-8D34E508A2A1}"/>
    <pc:docChg chg="modSld">
      <pc:chgData name="Office" userId="772eb7a4-4324-47a1-bde1-a079df108bee" providerId="ADAL" clId="{9FDFB727-46DA-4BA4-8722-8D34E508A2A1}" dt="2024-03-08T12:43:01.267" v="19" actId="1076"/>
      <pc:docMkLst>
        <pc:docMk/>
      </pc:docMkLst>
      <pc:sldChg chg="modSp mod">
        <pc:chgData name="Office" userId="772eb7a4-4324-47a1-bde1-a079df108bee" providerId="ADAL" clId="{9FDFB727-46DA-4BA4-8722-8D34E508A2A1}" dt="2024-03-08T12:43:01.267" v="19" actId="1076"/>
        <pc:sldMkLst>
          <pc:docMk/>
          <pc:sldMk cId="675407280" sldId="372"/>
        </pc:sldMkLst>
        <pc:spChg chg="mod">
          <ac:chgData name="Office" userId="772eb7a4-4324-47a1-bde1-a079df108bee" providerId="ADAL" clId="{9FDFB727-46DA-4BA4-8722-8D34E508A2A1}" dt="2024-03-08T12:42:46.247" v="18" actId="6549"/>
          <ac:spMkLst>
            <pc:docMk/>
            <pc:sldMk cId="675407280" sldId="372"/>
            <ac:spMk id="3" creationId="{EA42D89B-63B9-9AC9-F950-A281C4FAAE17}"/>
          </ac:spMkLst>
        </pc:spChg>
        <pc:spChg chg="mod">
          <ac:chgData name="Office" userId="772eb7a4-4324-47a1-bde1-a079df108bee" providerId="ADAL" clId="{9FDFB727-46DA-4BA4-8722-8D34E508A2A1}" dt="2024-03-08T12:43:01.267" v="19" actId="1076"/>
          <ac:spMkLst>
            <pc:docMk/>
            <pc:sldMk cId="675407280" sldId="372"/>
            <ac:spMk id="11"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1080539885151045E-2"/>
          <c:y val="6.3783624517019008E-2"/>
          <c:w val="0.95783892022969785"/>
          <c:h val="0.82826635773740565"/>
        </c:manualLayout>
      </c:layout>
      <c:pie3DChart>
        <c:varyColors val="1"/>
        <c:ser>
          <c:idx val="0"/>
          <c:order val="0"/>
          <c:tx>
            <c:strRef>
              <c:f>Hoja1!$B$1</c:f>
              <c:strCache>
                <c:ptCount val="1"/>
                <c:pt idx="0">
                  <c:v>Columna2</c:v>
                </c:pt>
              </c:strCache>
            </c:strRef>
          </c:tx>
          <c:dPt>
            <c:idx val="0"/>
            <c:bubble3D val="0"/>
            <c:spPr>
              <a:solidFill>
                <a:schemeClr val="accent6">
                  <a:tint val="54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1-0B99-41FE-B6D6-F49079D9091C}"/>
              </c:ext>
            </c:extLst>
          </c:dPt>
          <c:dPt>
            <c:idx val="1"/>
            <c:bubble3D val="0"/>
            <c:spPr>
              <a:solidFill>
                <a:schemeClr val="accent6">
                  <a:tint val="77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3-0B99-41FE-B6D6-F49079D9091C}"/>
              </c:ext>
            </c:extLst>
          </c:dPt>
          <c:dPt>
            <c:idx val="2"/>
            <c:bubble3D val="0"/>
            <c:spPr>
              <a:solidFill>
                <a:schemeClr val="accent6"/>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5-0B99-41FE-B6D6-F49079D9091C}"/>
              </c:ext>
            </c:extLst>
          </c:dPt>
          <c:dPt>
            <c:idx val="3"/>
            <c:bubble3D val="0"/>
            <c:spPr>
              <a:solidFill>
                <a:schemeClr val="accent6">
                  <a:shade val="76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7-0B99-41FE-B6D6-F49079D9091C}"/>
              </c:ext>
            </c:extLst>
          </c:dPt>
          <c:dPt>
            <c:idx val="4"/>
            <c:bubble3D val="0"/>
            <c:spPr>
              <a:solidFill>
                <a:schemeClr val="accent6">
                  <a:shade val="53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9-0B99-41FE-B6D6-F49079D9091C}"/>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E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Hoja1!$A$2:$A$6</c:f>
              <c:strCache>
                <c:ptCount val="5"/>
                <c:pt idx="0">
                  <c:v>Fisioterapia</c:v>
                </c:pt>
                <c:pt idx="1">
                  <c:v>Logopedia</c:v>
                </c:pt>
                <c:pt idx="2">
                  <c:v>Psicología</c:v>
                </c:pt>
                <c:pt idx="3">
                  <c:v>Reiki</c:v>
                </c:pt>
                <c:pt idx="4">
                  <c:v>Shiatsu</c:v>
                </c:pt>
              </c:strCache>
            </c:strRef>
          </c:cat>
          <c:val>
            <c:numRef>
              <c:f>Hoja1!$B$2:$B$6</c:f>
              <c:numCache>
                <c:formatCode>General</c:formatCode>
                <c:ptCount val="5"/>
                <c:pt idx="0">
                  <c:v>1243</c:v>
                </c:pt>
                <c:pt idx="1">
                  <c:v>1185</c:v>
                </c:pt>
                <c:pt idx="2">
                  <c:v>898</c:v>
                </c:pt>
                <c:pt idx="3">
                  <c:v>372</c:v>
                </c:pt>
                <c:pt idx="4">
                  <c:v>54</c:v>
                </c:pt>
              </c:numCache>
            </c:numRef>
          </c:val>
          <c:extLst>
            <c:ext xmlns:c16="http://schemas.microsoft.com/office/drawing/2014/chart" uri="{C3380CC4-5D6E-409C-BE32-E72D297353CC}">
              <c16:uniqueId val="{0000000A-0B99-41FE-B6D6-F49079D9091C}"/>
            </c:ext>
          </c:extLst>
        </c:ser>
        <c:dLbls>
          <c:dLblPos val="inEnd"/>
          <c:showLegendKey val="0"/>
          <c:showVal val="0"/>
          <c:showCatName val="0"/>
          <c:showSerName val="0"/>
          <c:showPercent val="1"/>
          <c:showBubbleSize val="0"/>
          <c:showLeaderLines val="1"/>
        </c:dLbls>
      </c:pie3DChart>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S"/>
          </a:p>
        </c:txPr>
      </c:legendEntry>
      <c:legendEntry>
        <c:idx val="1"/>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S"/>
          </a:p>
        </c:txPr>
      </c:legendEntry>
      <c:legendEntry>
        <c:idx val="2"/>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S"/>
          </a:p>
        </c:txPr>
      </c:legendEntry>
      <c:legendEntry>
        <c:idx val="3"/>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S"/>
          </a:p>
        </c:txPr>
      </c:legendEntry>
      <c:legendEntry>
        <c:idx val="4"/>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S"/>
          </a:p>
        </c:txPr>
      </c:legendEntry>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6">
  <a:schemeClr val="accent6"/>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01CC2B-B71A-4BDD-B64A-4B30BE6ABA9F}" type="datetimeFigureOut">
              <a:rPr lang="es-ES" smtClean="0"/>
              <a:t>13/03/2024</a:t>
            </a:fld>
            <a:endParaRPr lang="es-ES"/>
          </a:p>
        </p:txBody>
      </p:sp>
      <p:sp>
        <p:nvSpPr>
          <p:cNvPr id="4" name="Marcador de imagen de diapositiva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86E17C-7CF6-4398-89D7-69D46ED725CD}" type="slidenum">
              <a:rPr lang="es-ES" smtClean="0"/>
              <a:t>‹#›</a:t>
            </a:fld>
            <a:endParaRPr lang="es-ES"/>
          </a:p>
        </p:txBody>
      </p:sp>
    </p:spTree>
    <p:extLst>
      <p:ext uri="{BB962C8B-B14F-4D97-AF65-F5344CB8AC3E}">
        <p14:creationId xmlns:p14="http://schemas.microsoft.com/office/powerpoint/2010/main" val="4260837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486E17C-7CF6-4398-89D7-69D46ED725CD}" type="slidenum">
              <a:rPr lang="es-ES" smtClean="0"/>
              <a:t>2</a:t>
            </a:fld>
            <a:endParaRPr lang="es-ES" dirty="0"/>
          </a:p>
        </p:txBody>
      </p:sp>
    </p:spTree>
    <p:extLst>
      <p:ext uri="{BB962C8B-B14F-4D97-AF65-F5344CB8AC3E}">
        <p14:creationId xmlns:p14="http://schemas.microsoft.com/office/powerpoint/2010/main" val="2547521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566977" y="1749797"/>
            <a:ext cx="6425724" cy="3722335"/>
          </a:xfrm>
        </p:spPr>
        <p:txBody>
          <a:bodyPr anchor="b"/>
          <a:lstStyle>
            <a:lvl1pPr algn="ctr">
              <a:defRPr sz="4959"/>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944961" y="5615679"/>
            <a:ext cx="5669756" cy="2581379"/>
          </a:xfrm>
        </p:spPr>
        <p:txBody>
          <a:bodyPr/>
          <a:lstStyle>
            <a:lvl1pPr marL="0" indent="0" algn="ctr">
              <a:buNone/>
              <a:defRPr sz="1984"/>
            </a:lvl1pPr>
            <a:lvl2pPr marL="377955" indent="0" algn="ctr">
              <a:buNone/>
              <a:defRPr sz="1653"/>
            </a:lvl2pPr>
            <a:lvl3pPr marL="755911" indent="0" algn="ctr">
              <a:buNone/>
              <a:defRPr sz="1489"/>
            </a:lvl3pPr>
            <a:lvl4pPr marL="1133868" indent="0" algn="ctr">
              <a:buNone/>
              <a:defRPr sz="1323"/>
            </a:lvl4pPr>
            <a:lvl5pPr marL="1511822" indent="0" algn="ctr">
              <a:buNone/>
              <a:defRPr sz="1323"/>
            </a:lvl5pPr>
            <a:lvl6pPr marL="1889777" indent="0" algn="ctr">
              <a:buNone/>
              <a:defRPr sz="1323"/>
            </a:lvl6pPr>
            <a:lvl7pPr marL="2267734" indent="0" algn="ctr">
              <a:buNone/>
              <a:defRPr sz="1323"/>
            </a:lvl7pPr>
            <a:lvl8pPr marL="2645690" indent="0" algn="ctr">
              <a:buNone/>
              <a:defRPr sz="1323"/>
            </a:lvl8pPr>
            <a:lvl9pPr marL="3023645" indent="0" algn="ctr">
              <a:buNone/>
              <a:defRPr sz="1323"/>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92427CD0-DB4D-4794-A478-5C622B291520}" type="datetimeFigureOut">
              <a:rPr lang="es-ES" smtClean="0"/>
              <a:t>13/03/2024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C744B67-D399-4375-A27F-0E25E86BFAB1}" type="slidenum">
              <a:rPr lang="es-ES" smtClean="0"/>
              <a:t>‹#›</a:t>
            </a:fld>
            <a:endParaRPr lang="es-ES"/>
          </a:p>
        </p:txBody>
      </p:sp>
    </p:spTree>
    <p:extLst>
      <p:ext uri="{BB962C8B-B14F-4D97-AF65-F5344CB8AC3E}">
        <p14:creationId xmlns:p14="http://schemas.microsoft.com/office/powerpoint/2010/main" val="1702971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2427CD0-DB4D-4794-A478-5C622B291520}" type="datetimeFigureOut">
              <a:rPr lang="es-ES" smtClean="0"/>
              <a:t>13/03/2024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C744B67-D399-4375-A27F-0E25E86BFAB1}" type="slidenum">
              <a:rPr lang="es-ES" smtClean="0"/>
              <a:t>‹#›</a:t>
            </a:fld>
            <a:endParaRPr lang="es-ES"/>
          </a:p>
        </p:txBody>
      </p:sp>
    </p:spTree>
    <p:extLst>
      <p:ext uri="{BB962C8B-B14F-4D97-AF65-F5344CB8AC3E}">
        <p14:creationId xmlns:p14="http://schemas.microsoft.com/office/powerpoint/2010/main" val="3743569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4" y="569241"/>
            <a:ext cx="1630056" cy="9060817"/>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519729" y="569241"/>
            <a:ext cx="4795669" cy="9060817"/>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2427CD0-DB4D-4794-A478-5C622B291520}" type="datetimeFigureOut">
              <a:rPr lang="es-ES" smtClean="0"/>
              <a:t>13/03/2024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C744B67-D399-4375-A27F-0E25E86BFAB1}" type="slidenum">
              <a:rPr lang="es-ES" smtClean="0"/>
              <a:t>‹#›</a:t>
            </a:fld>
            <a:endParaRPr lang="es-ES"/>
          </a:p>
        </p:txBody>
      </p:sp>
    </p:spTree>
    <p:extLst>
      <p:ext uri="{BB962C8B-B14F-4D97-AF65-F5344CB8AC3E}">
        <p14:creationId xmlns:p14="http://schemas.microsoft.com/office/powerpoint/2010/main" val="1992062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566977" y="1749797"/>
            <a:ext cx="6425724" cy="3722335"/>
          </a:xfrm>
        </p:spPr>
        <p:txBody>
          <a:bodyPr anchor="b"/>
          <a:lstStyle>
            <a:lvl1pPr algn="ctr">
              <a:defRPr sz="4959"/>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944961" y="5615679"/>
            <a:ext cx="5669756" cy="2581379"/>
          </a:xfrm>
        </p:spPr>
        <p:txBody>
          <a:bodyPr/>
          <a:lstStyle>
            <a:lvl1pPr marL="0" indent="0" algn="ctr">
              <a:buNone/>
              <a:defRPr sz="1984"/>
            </a:lvl1pPr>
            <a:lvl2pPr marL="377955" indent="0" algn="ctr">
              <a:buNone/>
              <a:defRPr sz="1653"/>
            </a:lvl2pPr>
            <a:lvl3pPr marL="755911" indent="0" algn="ctr">
              <a:buNone/>
              <a:defRPr sz="1489"/>
            </a:lvl3pPr>
            <a:lvl4pPr marL="1133868" indent="0" algn="ctr">
              <a:buNone/>
              <a:defRPr sz="1323"/>
            </a:lvl4pPr>
            <a:lvl5pPr marL="1511822" indent="0" algn="ctr">
              <a:buNone/>
              <a:defRPr sz="1323"/>
            </a:lvl5pPr>
            <a:lvl6pPr marL="1889777" indent="0" algn="ctr">
              <a:buNone/>
              <a:defRPr sz="1323"/>
            </a:lvl6pPr>
            <a:lvl7pPr marL="2267734" indent="0" algn="ctr">
              <a:buNone/>
              <a:defRPr sz="1323"/>
            </a:lvl7pPr>
            <a:lvl8pPr marL="2645690" indent="0" algn="ctr">
              <a:buNone/>
              <a:defRPr sz="1323"/>
            </a:lvl8pPr>
            <a:lvl9pPr marL="3023645" indent="0" algn="ctr">
              <a:buNone/>
              <a:defRPr sz="1323"/>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92427CD0-DB4D-4794-A478-5C622B291520}" type="datetimeFigureOut">
              <a:rPr lang="es-ES" smtClean="0">
                <a:solidFill>
                  <a:prstClr val="black">
                    <a:tint val="75000"/>
                  </a:prstClr>
                </a:solidFill>
              </a:rPr>
              <a:pPr/>
              <a:t>13/03/2024</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CC744B67-D399-4375-A27F-0E25E86BFAB1}"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976140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2427CD0-DB4D-4794-A478-5C622B291520}" type="datetimeFigureOut">
              <a:rPr lang="es-ES" smtClean="0">
                <a:solidFill>
                  <a:prstClr val="black">
                    <a:tint val="75000"/>
                  </a:prstClr>
                </a:solidFill>
              </a:rPr>
              <a:pPr/>
              <a:t>13/03/2024</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CC744B67-D399-4375-A27F-0E25E86BFAB1}"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276132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3"/>
            <a:ext cx="6520220" cy="4447496"/>
          </a:xfrm>
        </p:spPr>
        <p:txBody>
          <a:bodyPr anchor="b"/>
          <a:lstStyle>
            <a:lvl1pPr>
              <a:defRPr sz="4959"/>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55" indent="0">
              <a:buNone/>
              <a:defRPr sz="1653">
                <a:solidFill>
                  <a:schemeClr val="tx1">
                    <a:tint val="75000"/>
                  </a:schemeClr>
                </a:solidFill>
              </a:defRPr>
            </a:lvl2pPr>
            <a:lvl3pPr marL="755911" indent="0">
              <a:buNone/>
              <a:defRPr sz="1489">
                <a:solidFill>
                  <a:schemeClr val="tx1">
                    <a:tint val="75000"/>
                  </a:schemeClr>
                </a:solidFill>
              </a:defRPr>
            </a:lvl3pPr>
            <a:lvl4pPr marL="1133868" indent="0">
              <a:buNone/>
              <a:defRPr sz="1323">
                <a:solidFill>
                  <a:schemeClr val="tx1">
                    <a:tint val="75000"/>
                  </a:schemeClr>
                </a:solidFill>
              </a:defRPr>
            </a:lvl4pPr>
            <a:lvl5pPr marL="1511822" indent="0">
              <a:buNone/>
              <a:defRPr sz="1323">
                <a:solidFill>
                  <a:schemeClr val="tx1">
                    <a:tint val="75000"/>
                  </a:schemeClr>
                </a:solidFill>
              </a:defRPr>
            </a:lvl5pPr>
            <a:lvl6pPr marL="1889777" indent="0">
              <a:buNone/>
              <a:defRPr sz="1323">
                <a:solidFill>
                  <a:schemeClr val="tx1">
                    <a:tint val="75000"/>
                  </a:schemeClr>
                </a:solidFill>
              </a:defRPr>
            </a:lvl6pPr>
            <a:lvl7pPr marL="2267734" indent="0">
              <a:buNone/>
              <a:defRPr sz="1323">
                <a:solidFill>
                  <a:schemeClr val="tx1">
                    <a:tint val="75000"/>
                  </a:schemeClr>
                </a:solidFill>
              </a:defRPr>
            </a:lvl7pPr>
            <a:lvl8pPr marL="2645690" indent="0">
              <a:buNone/>
              <a:defRPr sz="1323">
                <a:solidFill>
                  <a:schemeClr val="tx1">
                    <a:tint val="75000"/>
                  </a:schemeClr>
                </a:solidFill>
              </a:defRPr>
            </a:lvl8pPr>
            <a:lvl9pPr marL="3023645" indent="0">
              <a:buNone/>
              <a:defRPr sz="1323">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92427CD0-DB4D-4794-A478-5C622B291520}" type="datetimeFigureOut">
              <a:rPr lang="es-ES" smtClean="0">
                <a:solidFill>
                  <a:prstClr val="black">
                    <a:tint val="75000"/>
                  </a:prstClr>
                </a:solidFill>
              </a:rPr>
              <a:pPr/>
              <a:t>13/03/2024</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CC744B67-D399-4375-A27F-0E25E86BFAB1}"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544033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519728" y="2846201"/>
            <a:ext cx="3212862" cy="6783857"/>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3827086" y="2846201"/>
            <a:ext cx="3212862" cy="6783857"/>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2427CD0-DB4D-4794-A478-5C622B291520}" type="datetimeFigureOut">
              <a:rPr lang="es-ES" smtClean="0">
                <a:solidFill>
                  <a:prstClr val="black">
                    <a:tint val="75000"/>
                  </a:prstClr>
                </a:solidFill>
              </a:rPr>
              <a:pPr/>
              <a:t>13/03/2024</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CC744B67-D399-4375-A27F-0E25E86BFAB1}"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534696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520713" y="2620981"/>
            <a:ext cx="3198096" cy="1284503"/>
          </a:xfrm>
        </p:spPr>
        <p:txBody>
          <a:bodyPr anchor="b"/>
          <a:lstStyle>
            <a:lvl1pPr marL="0" indent="0">
              <a:buNone/>
              <a:defRPr sz="1984" b="1"/>
            </a:lvl1pPr>
            <a:lvl2pPr marL="377955" indent="0">
              <a:buNone/>
              <a:defRPr sz="1653" b="1"/>
            </a:lvl2pPr>
            <a:lvl3pPr marL="755911" indent="0">
              <a:buNone/>
              <a:defRPr sz="1489" b="1"/>
            </a:lvl3pPr>
            <a:lvl4pPr marL="1133868" indent="0">
              <a:buNone/>
              <a:defRPr sz="1323" b="1"/>
            </a:lvl4pPr>
            <a:lvl5pPr marL="1511822" indent="0">
              <a:buNone/>
              <a:defRPr sz="1323" b="1"/>
            </a:lvl5pPr>
            <a:lvl6pPr marL="1889777" indent="0">
              <a:buNone/>
              <a:defRPr sz="1323" b="1"/>
            </a:lvl6pPr>
            <a:lvl7pPr marL="2267734" indent="0">
              <a:buNone/>
              <a:defRPr sz="1323" b="1"/>
            </a:lvl7pPr>
            <a:lvl8pPr marL="2645690" indent="0">
              <a:buNone/>
              <a:defRPr sz="1323" b="1"/>
            </a:lvl8pPr>
            <a:lvl9pPr marL="3023645" indent="0">
              <a:buNone/>
              <a:defRPr sz="1323" b="1"/>
            </a:lvl9pPr>
          </a:lstStyle>
          <a:p>
            <a:pPr lvl="0"/>
            <a:r>
              <a:rPr lang="es-ES"/>
              <a:t>Haga clic para modificar el estilo de texto del patrón</a:t>
            </a:r>
          </a:p>
        </p:txBody>
      </p:sp>
      <p:sp>
        <p:nvSpPr>
          <p:cNvPr id="4" name="Content Placeholder 3"/>
          <p:cNvSpPr>
            <a:spLocks noGrp="1"/>
          </p:cNvSpPr>
          <p:nvPr>
            <p:ph sz="half" idx="2"/>
          </p:nvPr>
        </p:nvSpPr>
        <p:spPr>
          <a:xfrm>
            <a:off x="520713" y="3905483"/>
            <a:ext cx="3198096" cy="574437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3827086" y="2620981"/>
            <a:ext cx="3213848" cy="1284503"/>
          </a:xfrm>
        </p:spPr>
        <p:txBody>
          <a:bodyPr anchor="b"/>
          <a:lstStyle>
            <a:lvl1pPr marL="0" indent="0">
              <a:buNone/>
              <a:defRPr sz="1984" b="1"/>
            </a:lvl1pPr>
            <a:lvl2pPr marL="377955" indent="0">
              <a:buNone/>
              <a:defRPr sz="1653" b="1"/>
            </a:lvl2pPr>
            <a:lvl3pPr marL="755911" indent="0">
              <a:buNone/>
              <a:defRPr sz="1489" b="1"/>
            </a:lvl3pPr>
            <a:lvl4pPr marL="1133868" indent="0">
              <a:buNone/>
              <a:defRPr sz="1323" b="1"/>
            </a:lvl4pPr>
            <a:lvl5pPr marL="1511822" indent="0">
              <a:buNone/>
              <a:defRPr sz="1323" b="1"/>
            </a:lvl5pPr>
            <a:lvl6pPr marL="1889777" indent="0">
              <a:buNone/>
              <a:defRPr sz="1323" b="1"/>
            </a:lvl6pPr>
            <a:lvl7pPr marL="2267734" indent="0">
              <a:buNone/>
              <a:defRPr sz="1323" b="1"/>
            </a:lvl7pPr>
            <a:lvl8pPr marL="2645690" indent="0">
              <a:buNone/>
              <a:defRPr sz="1323" b="1"/>
            </a:lvl8pPr>
            <a:lvl9pPr marL="3023645" indent="0">
              <a:buNone/>
              <a:defRPr sz="1323" b="1"/>
            </a:lvl9pPr>
          </a:lstStyle>
          <a:p>
            <a:pPr lvl="0"/>
            <a:r>
              <a:rPr lang="es-ES"/>
              <a:t>Haga clic para modificar el estilo de texto del patrón</a:t>
            </a:r>
          </a:p>
        </p:txBody>
      </p:sp>
      <p:sp>
        <p:nvSpPr>
          <p:cNvPr id="6" name="Content Placeholder 5"/>
          <p:cNvSpPr>
            <a:spLocks noGrp="1"/>
          </p:cNvSpPr>
          <p:nvPr>
            <p:ph sz="quarter" idx="4"/>
          </p:nvPr>
        </p:nvSpPr>
        <p:spPr>
          <a:xfrm>
            <a:off x="3827086" y="3905483"/>
            <a:ext cx="3213848" cy="574437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2427CD0-DB4D-4794-A478-5C622B291520}" type="datetimeFigureOut">
              <a:rPr lang="es-ES" smtClean="0">
                <a:solidFill>
                  <a:prstClr val="black">
                    <a:tint val="75000"/>
                  </a:prstClr>
                </a:solidFill>
              </a:rPr>
              <a:pPr/>
              <a:t>13/03/2024</a:t>
            </a:fld>
            <a:endParaRPr lang="es-ES">
              <a:solidFill>
                <a:prstClr val="black">
                  <a:tint val="75000"/>
                </a:prstClr>
              </a:solidFill>
            </a:endParaRPr>
          </a:p>
        </p:txBody>
      </p:sp>
      <p:sp>
        <p:nvSpPr>
          <p:cNvPr id="8" name="Footer Placeholder 7"/>
          <p:cNvSpPr>
            <a:spLocks noGrp="1"/>
          </p:cNvSpPr>
          <p:nvPr>
            <p:ph type="ftr" sz="quarter" idx="11"/>
          </p:nvPr>
        </p:nvSpPr>
        <p:spPr/>
        <p:txBody>
          <a:bodyPr/>
          <a:lstStyle/>
          <a:p>
            <a:endParaRPr lang="es-ES">
              <a:solidFill>
                <a:prstClr val="black">
                  <a:tint val="75000"/>
                </a:prstClr>
              </a:solidFill>
            </a:endParaRPr>
          </a:p>
        </p:txBody>
      </p:sp>
      <p:sp>
        <p:nvSpPr>
          <p:cNvPr id="9" name="Slide Number Placeholder 8"/>
          <p:cNvSpPr>
            <a:spLocks noGrp="1"/>
          </p:cNvSpPr>
          <p:nvPr>
            <p:ph type="sldNum" sz="quarter" idx="12"/>
          </p:nvPr>
        </p:nvSpPr>
        <p:spPr/>
        <p:txBody>
          <a:bodyPr/>
          <a:lstStyle/>
          <a:p>
            <a:fld id="{CC744B67-D399-4375-A27F-0E25E86BFAB1}"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9309276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92427CD0-DB4D-4794-A478-5C622B291520}" type="datetimeFigureOut">
              <a:rPr lang="es-ES" smtClean="0">
                <a:solidFill>
                  <a:prstClr val="black">
                    <a:tint val="75000"/>
                  </a:prstClr>
                </a:solidFill>
              </a:rPr>
              <a:pPr/>
              <a:t>13/03/2024</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p:txBody>
          <a:bodyPr/>
          <a:lstStyle/>
          <a:p>
            <a:fld id="{CC744B67-D399-4375-A27F-0E25E86BFAB1}"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983795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427CD0-DB4D-4794-A478-5C622B291520}" type="datetimeFigureOut">
              <a:rPr lang="es-ES" smtClean="0">
                <a:solidFill>
                  <a:prstClr val="black">
                    <a:tint val="75000"/>
                  </a:prstClr>
                </a:solidFill>
              </a:rPr>
              <a:pPr/>
              <a:t>13/03/2024</a:t>
            </a:fld>
            <a:endParaRPr lang="es-ES">
              <a:solidFill>
                <a:prstClr val="black">
                  <a:tint val="75000"/>
                </a:prstClr>
              </a:solidFill>
            </a:endParaRPr>
          </a:p>
        </p:txBody>
      </p:sp>
      <p:sp>
        <p:nvSpPr>
          <p:cNvPr id="3" name="Footer Placeholder 2"/>
          <p:cNvSpPr>
            <a:spLocks noGrp="1"/>
          </p:cNvSpPr>
          <p:nvPr>
            <p:ph type="ftr" sz="quarter" idx="11"/>
          </p:nvPr>
        </p:nvSpPr>
        <p:spPr/>
        <p:txBody>
          <a:bodyPr/>
          <a:lstStyle/>
          <a:p>
            <a:endParaRPr lang="es-ES">
              <a:solidFill>
                <a:prstClr val="black">
                  <a:tint val="75000"/>
                </a:prstClr>
              </a:solidFill>
            </a:endParaRPr>
          </a:p>
        </p:txBody>
      </p:sp>
      <p:sp>
        <p:nvSpPr>
          <p:cNvPr id="4" name="Slide Number Placeholder 3"/>
          <p:cNvSpPr>
            <a:spLocks noGrp="1"/>
          </p:cNvSpPr>
          <p:nvPr>
            <p:ph type="sldNum" sz="quarter" idx="12"/>
          </p:nvPr>
        </p:nvSpPr>
        <p:spPr/>
        <p:txBody>
          <a:bodyPr/>
          <a:lstStyle/>
          <a:p>
            <a:fld id="{CC744B67-D399-4375-A27F-0E25E86BFAB1}"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578949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20713" y="712789"/>
            <a:ext cx="2438192" cy="2494756"/>
          </a:xfrm>
        </p:spPr>
        <p:txBody>
          <a:bodyPr anchor="b"/>
          <a:lstStyle>
            <a:lvl1pPr>
              <a:defRPr sz="2645"/>
            </a:lvl1pPr>
          </a:lstStyle>
          <a:p>
            <a:r>
              <a:rPr lang="es-ES"/>
              <a:t>Haga clic para modificar el estilo de título del patrón</a:t>
            </a:r>
            <a:endParaRPr lang="en-US" dirty="0"/>
          </a:p>
        </p:txBody>
      </p:sp>
      <p:sp>
        <p:nvSpPr>
          <p:cNvPr id="3" name="Content Placeholder 2"/>
          <p:cNvSpPr>
            <a:spLocks noGrp="1"/>
          </p:cNvSpPr>
          <p:nvPr>
            <p:ph idx="1"/>
          </p:nvPr>
        </p:nvSpPr>
        <p:spPr>
          <a:xfrm>
            <a:off x="3213848" y="1539426"/>
            <a:ext cx="3827084" cy="7598117"/>
          </a:xfrm>
        </p:spPr>
        <p:txBody>
          <a:bodyPr/>
          <a:lstStyle>
            <a:lvl1pPr>
              <a:defRPr sz="2645"/>
            </a:lvl1pPr>
            <a:lvl2pPr>
              <a:defRPr sz="2314"/>
            </a:lvl2pPr>
            <a:lvl3pPr>
              <a:defRPr sz="1984"/>
            </a:lvl3pPr>
            <a:lvl4pPr>
              <a:defRPr sz="1653"/>
            </a:lvl4pPr>
            <a:lvl5pPr>
              <a:defRPr sz="1653"/>
            </a:lvl5pPr>
            <a:lvl6pPr>
              <a:defRPr sz="1653"/>
            </a:lvl6pPr>
            <a:lvl7pPr>
              <a:defRPr sz="1653"/>
            </a:lvl7pPr>
            <a:lvl8pPr>
              <a:defRPr sz="1653"/>
            </a:lvl8pPr>
            <a:lvl9pPr>
              <a:defRPr sz="1653"/>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520713" y="3207545"/>
            <a:ext cx="2438192" cy="5942372"/>
          </a:xfrm>
        </p:spPr>
        <p:txBody>
          <a:bodyPr/>
          <a:lstStyle>
            <a:lvl1pPr marL="0" indent="0">
              <a:buNone/>
              <a:defRPr sz="1323"/>
            </a:lvl1pPr>
            <a:lvl2pPr marL="377955" indent="0">
              <a:buNone/>
              <a:defRPr sz="1156"/>
            </a:lvl2pPr>
            <a:lvl3pPr marL="755911" indent="0">
              <a:buNone/>
              <a:defRPr sz="992"/>
            </a:lvl3pPr>
            <a:lvl4pPr marL="1133868" indent="0">
              <a:buNone/>
              <a:defRPr sz="827"/>
            </a:lvl4pPr>
            <a:lvl5pPr marL="1511822" indent="0">
              <a:buNone/>
              <a:defRPr sz="827"/>
            </a:lvl5pPr>
            <a:lvl6pPr marL="1889777" indent="0">
              <a:buNone/>
              <a:defRPr sz="827"/>
            </a:lvl6pPr>
            <a:lvl7pPr marL="2267734" indent="0">
              <a:buNone/>
              <a:defRPr sz="827"/>
            </a:lvl7pPr>
            <a:lvl8pPr marL="2645690" indent="0">
              <a:buNone/>
              <a:defRPr sz="827"/>
            </a:lvl8pPr>
            <a:lvl9pPr marL="3023645" indent="0">
              <a:buNone/>
              <a:defRPr sz="827"/>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92427CD0-DB4D-4794-A478-5C622B291520}" type="datetimeFigureOut">
              <a:rPr lang="es-ES" smtClean="0">
                <a:solidFill>
                  <a:prstClr val="black">
                    <a:tint val="75000"/>
                  </a:prstClr>
                </a:solidFill>
              </a:rPr>
              <a:pPr/>
              <a:t>13/03/2024</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CC744B67-D399-4375-A27F-0E25E86BFAB1}"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339157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2427CD0-DB4D-4794-A478-5C622B291520}" type="datetimeFigureOut">
              <a:rPr lang="es-ES" smtClean="0"/>
              <a:t>13/03/2024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C744B67-D399-4375-A27F-0E25E86BFAB1}" type="slidenum">
              <a:rPr lang="es-ES" smtClean="0"/>
              <a:t>‹#›</a:t>
            </a:fld>
            <a:endParaRPr lang="es-ES"/>
          </a:p>
        </p:txBody>
      </p:sp>
    </p:spTree>
    <p:extLst>
      <p:ext uri="{BB962C8B-B14F-4D97-AF65-F5344CB8AC3E}">
        <p14:creationId xmlns:p14="http://schemas.microsoft.com/office/powerpoint/2010/main" val="29819810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20713" y="712789"/>
            <a:ext cx="2438192" cy="2494756"/>
          </a:xfrm>
        </p:spPr>
        <p:txBody>
          <a:bodyPr anchor="b"/>
          <a:lstStyle>
            <a:lvl1pPr>
              <a:defRPr sz="2645"/>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213848" y="1539426"/>
            <a:ext cx="3827084" cy="7598117"/>
          </a:xfrm>
        </p:spPr>
        <p:txBody>
          <a:bodyPr anchor="t"/>
          <a:lstStyle>
            <a:lvl1pPr marL="0" indent="0">
              <a:buNone/>
              <a:defRPr sz="2645"/>
            </a:lvl1pPr>
            <a:lvl2pPr marL="377955" indent="0">
              <a:buNone/>
              <a:defRPr sz="2314"/>
            </a:lvl2pPr>
            <a:lvl3pPr marL="755911" indent="0">
              <a:buNone/>
              <a:defRPr sz="1984"/>
            </a:lvl3pPr>
            <a:lvl4pPr marL="1133868" indent="0">
              <a:buNone/>
              <a:defRPr sz="1653"/>
            </a:lvl4pPr>
            <a:lvl5pPr marL="1511822" indent="0">
              <a:buNone/>
              <a:defRPr sz="1653"/>
            </a:lvl5pPr>
            <a:lvl6pPr marL="1889777" indent="0">
              <a:buNone/>
              <a:defRPr sz="1653"/>
            </a:lvl6pPr>
            <a:lvl7pPr marL="2267734" indent="0">
              <a:buNone/>
              <a:defRPr sz="1653"/>
            </a:lvl7pPr>
            <a:lvl8pPr marL="2645690" indent="0">
              <a:buNone/>
              <a:defRPr sz="1653"/>
            </a:lvl8pPr>
            <a:lvl9pPr marL="3023645" indent="0">
              <a:buNone/>
              <a:defRPr sz="1653"/>
            </a:lvl9pPr>
          </a:lstStyle>
          <a:p>
            <a:r>
              <a:rPr lang="es-ES"/>
              <a:t>Haga clic en el icono para agregar una imagen</a:t>
            </a:r>
            <a:endParaRPr lang="en-US" dirty="0"/>
          </a:p>
        </p:txBody>
      </p:sp>
      <p:sp>
        <p:nvSpPr>
          <p:cNvPr id="4" name="Text Placeholder 3"/>
          <p:cNvSpPr>
            <a:spLocks noGrp="1"/>
          </p:cNvSpPr>
          <p:nvPr>
            <p:ph type="body" sz="half" idx="2"/>
          </p:nvPr>
        </p:nvSpPr>
        <p:spPr>
          <a:xfrm>
            <a:off x="520713" y="3207545"/>
            <a:ext cx="2438192" cy="5942372"/>
          </a:xfrm>
        </p:spPr>
        <p:txBody>
          <a:bodyPr/>
          <a:lstStyle>
            <a:lvl1pPr marL="0" indent="0">
              <a:buNone/>
              <a:defRPr sz="1323"/>
            </a:lvl1pPr>
            <a:lvl2pPr marL="377955" indent="0">
              <a:buNone/>
              <a:defRPr sz="1156"/>
            </a:lvl2pPr>
            <a:lvl3pPr marL="755911" indent="0">
              <a:buNone/>
              <a:defRPr sz="992"/>
            </a:lvl3pPr>
            <a:lvl4pPr marL="1133868" indent="0">
              <a:buNone/>
              <a:defRPr sz="827"/>
            </a:lvl4pPr>
            <a:lvl5pPr marL="1511822" indent="0">
              <a:buNone/>
              <a:defRPr sz="827"/>
            </a:lvl5pPr>
            <a:lvl6pPr marL="1889777" indent="0">
              <a:buNone/>
              <a:defRPr sz="827"/>
            </a:lvl6pPr>
            <a:lvl7pPr marL="2267734" indent="0">
              <a:buNone/>
              <a:defRPr sz="827"/>
            </a:lvl7pPr>
            <a:lvl8pPr marL="2645690" indent="0">
              <a:buNone/>
              <a:defRPr sz="827"/>
            </a:lvl8pPr>
            <a:lvl9pPr marL="3023645" indent="0">
              <a:buNone/>
              <a:defRPr sz="827"/>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92427CD0-DB4D-4794-A478-5C622B291520}" type="datetimeFigureOut">
              <a:rPr lang="es-ES" smtClean="0">
                <a:solidFill>
                  <a:prstClr val="black">
                    <a:tint val="75000"/>
                  </a:prstClr>
                </a:solidFill>
              </a:rPr>
              <a:pPr/>
              <a:t>13/03/2024</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CC744B67-D399-4375-A27F-0E25E86BFAB1}"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5243674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2427CD0-DB4D-4794-A478-5C622B291520}" type="datetimeFigureOut">
              <a:rPr lang="es-ES" smtClean="0">
                <a:solidFill>
                  <a:prstClr val="black">
                    <a:tint val="75000"/>
                  </a:prstClr>
                </a:solidFill>
              </a:rPr>
              <a:pPr/>
              <a:t>13/03/2024</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CC744B67-D399-4375-A27F-0E25E86BFAB1}"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1162401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4" y="569241"/>
            <a:ext cx="1630056" cy="9060817"/>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519729" y="569241"/>
            <a:ext cx="4795669" cy="9060817"/>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2427CD0-DB4D-4794-A478-5C622B291520}" type="datetimeFigureOut">
              <a:rPr lang="es-ES" smtClean="0">
                <a:solidFill>
                  <a:prstClr val="black">
                    <a:tint val="75000"/>
                  </a:prstClr>
                </a:solidFill>
              </a:rPr>
              <a:pPr/>
              <a:t>13/03/2024</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CC744B67-D399-4375-A27F-0E25E86BFAB1}"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569738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3"/>
            <a:ext cx="6520220" cy="4447496"/>
          </a:xfrm>
        </p:spPr>
        <p:txBody>
          <a:bodyPr anchor="b"/>
          <a:lstStyle>
            <a:lvl1pPr>
              <a:defRPr sz="4959"/>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55" indent="0">
              <a:buNone/>
              <a:defRPr sz="1653">
                <a:solidFill>
                  <a:schemeClr val="tx1">
                    <a:tint val="75000"/>
                  </a:schemeClr>
                </a:solidFill>
              </a:defRPr>
            </a:lvl2pPr>
            <a:lvl3pPr marL="755911" indent="0">
              <a:buNone/>
              <a:defRPr sz="1489">
                <a:solidFill>
                  <a:schemeClr val="tx1">
                    <a:tint val="75000"/>
                  </a:schemeClr>
                </a:solidFill>
              </a:defRPr>
            </a:lvl3pPr>
            <a:lvl4pPr marL="1133868" indent="0">
              <a:buNone/>
              <a:defRPr sz="1323">
                <a:solidFill>
                  <a:schemeClr val="tx1">
                    <a:tint val="75000"/>
                  </a:schemeClr>
                </a:solidFill>
              </a:defRPr>
            </a:lvl4pPr>
            <a:lvl5pPr marL="1511822" indent="0">
              <a:buNone/>
              <a:defRPr sz="1323">
                <a:solidFill>
                  <a:schemeClr val="tx1">
                    <a:tint val="75000"/>
                  </a:schemeClr>
                </a:solidFill>
              </a:defRPr>
            </a:lvl5pPr>
            <a:lvl6pPr marL="1889777" indent="0">
              <a:buNone/>
              <a:defRPr sz="1323">
                <a:solidFill>
                  <a:schemeClr val="tx1">
                    <a:tint val="75000"/>
                  </a:schemeClr>
                </a:solidFill>
              </a:defRPr>
            </a:lvl6pPr>
            <a:lvl7pPr marL="2267734" indent="0">
              <a:buNone/>
              <a:defRPr sz="1323">
                <a:solidFill>
                  <a:schemeClr val="tx1">
                    <a:tint val="75000"/>
                  </a:schemeClr>
                </a:solidFill>
              </a:defRPr>
            </a:lvl7pPr>
            <a:lvl8pPr marL="2645690" indent="0">
              <a:buNone/>
              <a:defRPr sz="1323">
                <a:solidFill>
                  <a:schemeClr val="tx1">
                    <a:tint val="75000"/>
                  </a:schemeClr>
                </a:solidFill>
              </a:defRPr>
            </a:lvl8pPr>
            <a:lvl9pPr marL="3023645" indent="0">
              <a:buNone/>
              <a:defRPr sz="1323">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92427CD0-DB4D-4794-A478-5C622B291520}" type="datetimeFigureOut">
              <a:rPr lang="es-ES" smtClean="0"/>
              <a:t>13/03/2024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C744B67-D399-4375-A27F-0E25E86BFAB1}" type="slidenum">
              <a:rPr lang="es-ES" smtClean="0"/>
              <a:t>‹#›</a:t>
            </a:fld>
            <a:endParaRPr lang="es-ES"/>
          </a:p>
        </p:txBody>
      </p:sp>
    </p:spTree>
    <p:extLst>
      <p:ext uri="{BB962C8B-B14F-4D97-AF65-F5344CB8AC3E}">
        <p14:creationId xmlns:p14="http://schemas.microsoft.com/office/powerpoint/2010/main" val="1131787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519728" y="2846201"/>
            <a:ext cx="3212862" cy="6783857"/>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3827086" y="2846201"/>
            <a:ext cx="3212862" cy="6783857"/>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2427CD0-DB4D-4794-A478-5C622B291520}" type="datetimeFigureOut">
              <a:rPr lang="es-ES" smtClean="0"/>
              <a:t>13/03/2024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CC744B67-D399-4375-A27F-0E25E86BFAB1}" type="slidenum">
              <a:rPr lang="es-ES" smtClean="0"/>
              <a:t>‹#›</a:t>
            </a:fld>
            <a:endParaRPr lang="es-ES"/>
          </a:p>
        </p:txBody>
      </p:sp>
    </p:spTree>
    <p:extLst>
      <p:ext uri="{BB962C8B-B14F-4D97-AF65-F5344CB8AC3E}">
        <p14:creationId xmlns:p14="http://schemas.microsoft.com/office/powerpoint/2010/main" val="2294314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520713" y="2620981"/>
            <a:ext cx="3198096" cy="1284503"/>
          </a:xfrm>
        </p:spPr>
        <p:txBody>
          <a:bodyPr anchor="b"/>
          <a:lstStyle>
            <a:lvl1pPr marL="0" indent="0">
              <a:buNone/>
              <a:defRPr sz="1984" b="1"/>
            </a:lvl1pPr>
            <a:lvl2pPr marL="377955" indent="0">
              <a:buNone/>
              <a:defRPr sz="1653" b="1"/>
            </a:lvl2pPr>
            <a:lvl3pPr marL="755911" indent="0">
              <a:buNone/>
              <a:defRPr sz="1489" b="1"/>
            </a:lvl3pPr>
            <a:lvl4pPr marL="1133868" indent="0">
              <a:buNone/>
              <a:defRPr sz="1323" b="1"/>
            </a:lvl4pPr>
            <a:lvl5pPr marL="1511822" indent="0">
              <a:buNone/>
              <a:defRPr sz="1323" b="1"/>
            </a:lvl5pPr>
            <a:lvl6pPr marL="1889777" indent="0">
              <a:buNone/>
              <a:defRPr sz="1323" b="1"/>
            </a:lvl6pPr>
            <a:lvl7pPr marL="2267734" indent="0">
              <a:buNone/>
              <a:defRPr sz="1323" b="1"/>
            </a:lvl7pPr>
            <a:lvl8pPr marL="2645690" indent="0">
              <a:buNone/>
              <a:defRPr sz="1323" b="1"/>
            </a:lvl8pPr>
            <a:lvl9pPr marL="3023645" indent="0">
              <a:buNone/>
              <a:defRPr sz="1323" b="1"/>
            </a:lvl9pPr>
          </a:lstStyle>
          <a:p>
            <a:pPr lvl="0"/>
            <a:r>
              <a:rPr lang="es-ES"/>
              <a:t>Haga clic para modificar el estilo de texto del patrón</a:t>
            </a:r>
          </a:p>
        </p:txBody>
      </p:sp>
      <p:sp>
        <p:nvSpPr>
          <p:cNvPr id="4" name="Content Placeholder 3"/>
          <p:cNvSpPr>
            <a:spLocks noGrp="1"/>
          </p:cNvSpPr>
          <p:nvPr>
            <p:ph sz="half" idx="2"/>
          </p:nvPr>
        </p:nvSpPr>
        <p:spPr>
          <a:xfrm>
            <a:off x="520713" y="3905483"/>
            <a:ext cx="3198096" cy="574437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3827086" y="2620981"/>
            <a:ext cx="3213848" cy="1284503"/>
          </a:xfrm>
        </p:spPr>
        <p:txBody>
          <a:bodyPr anchor="b"/>
          <a:lstStyle>
            <a:lvl1pPr marL="0" indent="0">
              <a:buNone/>
              <a:defRPr sz="1984" b="1"/>
            </a:lvl1pPr>
            <a:lvl2pPr marL="377955" indent="0">
              <a:buNone/>
              <a:defRPr sz="1653" b="1"/>
            </a:lvl2pPr>
            <a:lvl3pPr marL="755911" indent="0">
              <a:buNone/>
              <a:defRPr sz="1489" b="1"/>
            </a:lvl3pPr>
            <a:lvl4pPr marL="1133868" indent="0">
              <a:buNone/>
              <a:defRPr sz="1323" b="1"/>
            </a:lvl4pPr>
            <a:lvl5pPr marL="1511822" indent="0">
              <a:buNone/>
              <a:defRPr sz="1323" b="1"/>
            </a:lvl5pPr>
            <a:lvl6pPr marL="1889777" indent="0">
              <a:buNone/>
              <a:defRPr sz="1323" b="1"/>
            </a:lvl6pPr>
            <a:lvl7pPr marL="2267734" indent="0">
              <a:buNone/>
              <a:defRPr sz="1323" b="1"/>
            </a:lvl7pPr>
            <a:lvl8pPr marL="2645690" indent="0">
              <a:buNone/>
              <a:defRPr sz="1323" b="1"/>
            </a:lvl8pPr>
            <a:lvl9pPr marL="3023645" indent="0">
              <a:buNone/>
              <a:defRPr sz="1323" b="1"/>
            </a:lvl9pPr>
          </a:lstStyle>
          <a:p>
            <a:pPr lvl="0"/>
            <a:r>
              <a:rPr lang="es-ES"/>
              <a:t>Haga clic para modificar el estilo de texto del patrón</a:t>
            </a:r>
          </a:p>
        </p:txBody>
      </p:sp>
      <p:sp>
        <p:nvSpPr>
          <p:cNvPr id="6" name="Content Placeholder 5"/>
          <p:cNvSpPr>
            <a:spLocks noGrp="1"/>
          </p:cNvSpPr>
          <p:nvPr>
            <p:ph sz="quarter" idx="4"/>
          </p:nvPr>
        </p:nvSpPr>
        <p:spPr>
          <a:xfrm>
            <a:off x="3827086" y="3905483"/>
            <a:ext cx="3213848" cy="574437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2427CD0-DB4D-4794-A478-5C622B291520}" type="datetimeFigureOut">
              <a:rPr lang="es-ES" smtClean="0"/>
              <a:t>13/03/2024</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CC744B67-D399-4375-A27F-0E25E86BFAB1}" type="slidenum">
              <a:rPr lang="es-ES" smtClean="0"/>
              <a:t>‹#›</a:t>
            </a:fld>
            <a:endParaRPr lang="es-ES"/>
          </a:p>
        </p:txBody>
      </p:sp>
    </p:spTree>
    <p:extLst>
      <p:ext uri="{BB962C8B-B14F-4D97-AF65-F5344CB8AC3E}">
        <p14:creationId xmlns:p14="http://schemas.microsoft.com/office/powerpoint/2010/main" val="1425563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92427CD0-DB4D-4794-A478-5C622B291520}" type="datetimeFigureOut">
              <a:rPr lang="es-ES" smtClean="0"/>
              <a:t>13/03/2024</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CC744B67-D399-4375-A27F-0E25E86BFAB1}" type="slidenum">
              <a:rPr lang="es-ES" smtClean="0"/>
              <a:t>‹#›</a:t>
            </a:fld>
            <a:endParaRPr lang="es-ES"/>
          </a:p>
        </p:txBody>
      </p:sp>
    </p:spTree>
    <p:extLst>
      <p:ext uri="{BB962C8B-B14F-4D97-AF65-F5344CB8AC3E}">
        <p14:creationId xmlns:p14="http://schemas.microsoft.com/office/powerpoint/2010/main" val="1927041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427CD0-DB4D-4794-A478-5C622B291520}" type="datetimeFigureOut">
              <a:rPr lang="es-ES" smtClean="0"/>
              <a:t>13/03/2024</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CC744B67-D399-4375-A27F-0E25E86BFAB1}" type="slidenum">
              <a:rPr lang="es-ES" smtClean="0"/>
              <a:t>‹#›</a:t>
            </a:fld>
            <a:endParaRPr lang="es-ES"/>
          </a:p>
        </p:txBody>
      </p:sp>
    </p:spTree>
    <p:extLst>
      <p:ext uri="{BB962C8B-B14F-4D97-AF65-F5344CB8AC3E}">
        <p14:creationId xmlns:p14="http://schemas.microsoft.com/office/powerpoint/2010/main" val="3542224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20713" y="712789"/>
            <a:ext cx="2438192" cy="2494756"/>
          </a:xfrm>
        </p:spPr>
        <p:txBody>
          <a:bodyPr anchor="b"/>
          <a:lstStyle>
            <a:lvl1pPr>
              <a:defRPr sz="2645"/>
            </a:lvl1pPr>
          </a:lstStyle>
          <a:p>
            <a:r>
              <a:rPr lang="es-ES"/>
              <a:t>Haga clic para modificar el estilo de título del patrón</a:t>
            </a:r>
            <a:endParaRPr lang="en-US" dirty="0"/>
          </a:p>
        </p:txBody>
      </p:sp>
      <p:sp>
        <p:nvSpPr>
          <p:cNvPr id="3" name="Content Placeholder 2"/>
          <p:cNvSpPr>
            <a:spLocks noGrp="1"/>
          </p:cNvSpPr>
          <p:nvPr>
            <p:ph idx="1"/>
          </p:nvPr>
        </p:nvSpPr>
        <p:spPr>
          <a:xfrm>
            <a:off x="3213848" y="1539426"/>
            <a:ext cx="3827084" cy="7598117"/>
          </a:xfrm>
        </p:spPr>
        <p:txBody>
          <a:bodyPr/>
          <a:lstStyle>
            <a:lvl1pPr>
              <a:defRPr sz="2645"/>
            </a:lvl1pPr>
            <a:lvl2pPr>
              <a:defRPr sz="2314"/>
            </a:lvl2pPr>
            <a:lvl3pPr>
              <a:defRPr sz="1984"/>
            </a:lvl3pPr>
            <a:lvl4pPr>
              <a:defRPr sz="1653"/>
            </a:lvl4pPr>
            <a:lvl5pPr>
              <a:defRPr sz="1653"/>
            </a:lvl5pPr>
            <a:lvl6pPr>
              <a:defRPr sz="1653"/>
            </a:lvl6pPr>
            <a:lvl7pPr>
              <a:defRPr sz="1653"/>
            </a:lvl7pPr>
            <a:lvl8pPr>
              <a:defRPr sz="1653"/>
            </a:lvl8pPr>
            <a:lvl9pPr>
              <a:defRPr sz="1653"/>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520713" y="3207545"/>
            <a:ext cx="2438192" cy="5942372"/>
          </a:xfrm>
        </p:spPr>
        <p:txBody>
          <a:bodyPr/>
          <a:lstStyle>
            <a:lvl1pPr marL="0" indent="0">
              <a:buNone/>
              <a:defRPr sz="1323"/>
            </a:lvl1pPr>
            <a:lvl2pPr marL="377955" indent="0">
              <a:buNone/>
              <a:defRPr sz="1156"/>
            </a:lvl2pPr>
            <a:lvl3pPr marL="755911" indent="0">
              <a:buNone/>
              <a:defRPr sz="992"/>
            </a:lvl3pPr>
            <a:lvl4pPr marL="1133868" indent="0">
              <a:buNone/>
              <a:defRPr sz="827"/>
            </a:lvl4pPr>
            <a:lvl5pPr marL="1511822" indent="0">
              <a:buNone/>
              <a:defRPr sz="827"/>
            </a:lvl5pPr>
            <a:lvl6pPr marL="1889777" indent="0">
              <a:buNone/>
              <a:defRPr sz="827"/>
            </a:lvl6pPr>
            <a:lvl7pPr marL="2267734" indent="0">
              <a:buNone/>
              <a:defRPr sz="827"/>
            </a:lvl7pPr>
            <a:lvl8pPr marL="2645690" indent="0">
              <a:buNone/>
              <a:defRPr sz="827"/>
            </a:lvl8pPr>
            <a:lvl9pPr marL="3023645" indent="0">
              <a:buNone/>
              <a:defRPr sz="827"/>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92427CD0-DB4D-4794-A478-5C622B291520}" type="datetimeFigureOut">
              <a:rPr lang="es-ES" smtClean="0"/>
              <a:t>13/03/2024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CC744B67-D399-4375-A27F-0E25E86BFAB1}" type="slidenum">
              <a:rPr lang="es-ES" smtClean="0"/>
              <a:t>‹#›</a:t>
            </a:fld>
            <a:endParaRPr lang="es-ES"/>
          </a:p>
        </p:txBody>
      </p:sp>
    </p:spTree>
    <p:extLst>
      <p:ext uri="{BB962C8B-B14F-4D97-AF65-F5344CB8AC3E}">
        <p14:creationId xmlns:p14="http://schemas.microsoft.com/office/powerpoint/2010/main" val="3257520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20713" y="712789"/>
            <a:ext cx="2438192" cy="2494756"/>
          </a:xfrm>
        </p:spPr>
        <p:txBody>
          <a:bodyPr anchor="b"/>
          <a:lstStyle>
            <a:lvl1pPr>
              <a:defRPr sz="2645"/>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213848" y="1539426"/>
            <a:ext cx="3827084" cy="7598117"/>
          </a:xfrm>
        </p:spPr>
        <p:txBody>
          <a:bodyPr anchor="t"/>
          <a:lstStyle>
            <a:lvl1pPr marL="0" indent="0">
              <a:buNone/>
              <a:defRPr sz="2645"/>
            </a:lvl1pPr>
            <a:lvl2pPr marL="377955" indent="0">
              <a:buNone/>
              <a:defRPr sz="2314"/>
            </a:lvl2pPr>
            <a:lvl3pPr marL="755911" indent="0">
              <a:buNone/>
              <a:defRPr sz="1984"/>
            </a:lvl3pPr>
            <a:lvl4pPr marL="1133868" indent="0">
              <a:buNone/>
              <a:defRPr sz="1653"/>
            </a:lvl4pPr>
            <a:lvl5pPr marL="1511822" indent="0">
              <a:buNone/>
              <a:defRPr sz="1653"/>
            </a:lvl5pPr>
            <a:lvl6pPr marL="1889777" indent="0">
              <a:buNone/>
              <a:defRPr sz="1653"/>
            </a:lvl6pPr>
            <a:lvl7pPr marL="2267734" indent="0">
              <a:buNone/>
              <a:defRPr sz="1653"/>
            </a:lvl7pPr>
            <a:lvl8pPr marL="2645690" indent="0">
              <a:buNone/>
              <a:defRPr sz="1653"/>
            </a:lvl8pPr>
            <a:lvl9pPr marL="3023645" indent="0">
              <a:buNone/>
              <a:defRPr sz="1653"/>
            </a:lvl9pPr>
          </a:lstStyle>
          <a:p>
            <a:r>
              <a:rPr lang="es-ES"/>
              <a:t>Haga clic en el icono para agregar una imagen</a:t>
            </a:r>
            <a:endParaRPr lang="en-US" dirty="0"/>
          </a:p>
        </p:txBody>
      </p:sp>
      <p:sp>
        <p:nvSpPr>
          <p:cNvPr id="4" name="Text Placeholder 3"/>
          <p:cNvSpPr>
            <a:spLocks noGrp="1"/>
          </p:cNvSpPr>
          <p:nvPr>
            <p:ph type="body" sz="half" idx="2"/>
          </p:nvPr>
        </p:nvSpPr>
        <p:spPr>
          <a:xfrm>
            <a:off x="520713" y="3207545"/>
            <a:ext cx="2438192" cy="5942372"/>
          </a:xfrm>
        </p:spPr>
        <p:txBody>
          <a:bodyPr/>
          <a:lstStyle>
            <a:lvl1pPr marL="0" indent="0">
              <a:buNone/>
              <a:defRPr sz="1323"/>
            </a:lvl1pPr>
            <a:lvl2pPr marL="377955" indent="0">
              <a:buNone/>
              <a:defRPr sz="1156"/>
            </a:lvl2pPr>
            <a:lvl3pPr marL="755911" indent="0">
              <a:buNone/>
              <a:defRPr sz="992"/>
            </a:lvl3pPr>
            <a:lvl4pPr marL="1133868" indent="0">
              <a:buNone/>
              <a:defRPr sz="827"/>
            </a:lvl4pPr>
            <a:lvl5pPr marL="1511822" indent="0">
              <a:buNone/>
              <a:defRPr sz="827"/>
            </a:lvl5pPr>
            <a:lvl6pPr marL="1889777" indent="0">
              <a:buNone/>
              <a:defRPr sz="827"/>
            </a:lvl6pPr>
            <a:lvl7pPr marL="2267734" indent="0">
              <a:buNone/>
              <a:defRPr sz="827"/>
            </a:lvl7pPr>
            <a:lvl8pPr marL="2645690" indent="0">
              <a:buNone/>
              <a:defRPr sz="827"/>
            </a:lvl8pPr>
            <a:lvl9pPr marL="3023645" indent="0">
              <a:buNone/>
              <a:defRPr sz="827"/>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92427CD0-DB4D-4794-A478-5C622B291520}" type="datetimeFigureOut">
              <a:rPr lang="es-ES" smtClean="0"/>
              <a:t>13/03/2024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CC744B67-D399-4375-A27F-0E25E86BFAB1}" type="slidenum">
              <a:rPr lang="es-ES" smtClean="0"/>
              <a:t>‹#›</a:t>
            </a:fld>
            <a:endParaRPr lang="es-ES"/>
          </a:p>
        </p:txBody>
      </p:sp>
    </p:spTree>
    <p:extLst>
      <p:ext uri="{BB962C8B-B14F-4D97-AF65-F5344CB8AC3E}">
        <p14:creationId xmlns:p14="http://schemas.microsoft.com/office/powerpoint/2010/main" val="1097580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519728" y="2846201"/>
            <a:ext cx="6520220" cy="6783857"/>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519730"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92427CD0-DB4D-4794-A478-5C622B291520}" type="datetimeFigureOut">
              <a:rPr lang="es-ES" smtClean="0"/>
              <a:t>13/03/2024</a:t>
            </a:fld>
            <a:endParaRPr lang="es-ES"/>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5339021"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CC744B67-D399-4375-A27F-0E25E86BFAB1}" type="slidenum">
              <a:rPr lang="es-ES" smtClean="0"/>
              <a:t>‹#›</a:t>
            </a:fld>
            <a:endParaRPr lang="es-ES"/>
          </a:p>
        </p:txBody>
      </p:sp>
    </p:spTree>
    <p:extLst>
      <p:ext uri="{BB962C8B-B14F-4D97-AF65-F5344CB8AC3E}">
        <p14:creationId xmlns:p14="http://schemas.microsoft.com/office/powerpoint/2010/main" val="11066093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55911"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78" indent="-188978" algn="l" defTabSz="755911" rtl="0" eaLnBrk="1" latinLnBrk="0" hangingPunct="1">
        <a:lnSpc>
          <a:spcPct val="90000"/>
        </a:lnSpc>
        <a:spcBef>
          <a:spcPts val="827"/>
        </a:spcBef>
        <a:buFont typeface="Arial" panose="020B0604020202020204" pitchFamily="34" charset="0"/>
        <a:buChar char="•"/>
        <a:defRPr sz="2314" kern="1200">
          <a:solidFill>
            <a:schemeClr val="tx1"/>
          </a:solidFill>
          <a:latin typeface="+mn-lt"/>
          <a:ea typeface="+mn-ea"/>
          <a:cs typeface="+mn-cs"/>
        </a:defRPr>
      </a:lvl1pPr>
      <a:lvl2pPr marL="566933" indent="-188978" algn="l" defTabSz="755911"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889" indent="-188978" algn="l" defTabSz="755911"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44" indent="-188978" algn="l" defTabSz="755911" rtl="0" eaLnBrk="1" latinLnBrk="0" hangingPunct="1">
        <a:lnSpc>
          <a:spcPct val="90000"/>
        </a:lnSpc>
        <a:spcBef>
          <a:spcPts val="413"/>
        </a:spcBef>
        <a:buFont typeface="Arial" panose="020B0604020202020204" pitchFamily="34" charset="0"/>
        <a:buChar char="•"/>
        <a:defRPr sz="1489" kern="1200">
          <a:solidFill>
            <a:schemeClr val="tx1"/>
          </a:solidFill>
          <a:latin typeface="+mn-lt"/>
          <a:ea typeface="+mn-ea"/>
          <a:cs typeface="+mn-cs"/>
        </a:defRPr>
      </a:lvl4pPr>
      <a:lvl5pPr marL="1700801" indent="-188978" algn="l" defTabSz="755911" rtl="0" eaLnBrk="1" latinLnBrk="0" hangingPunct="1">
        <a:lnSpc>
          <a:spcPct val="90000"/>
        </a:lnSpc>
        <a:spcBef>
          <a:spcPts val="413"/>
        </a:spcBef>
        <a:buFont typeface="Arial" panose="020B0604020202020204" pitchFamily="34" charset="0"/>
        <a:buChar char="•"/>
        <a:defRPr sz="1489" kern="1200">
          <a:solidFill>
            <a:schemeClr val="tx1"/>
          </a:solidFill>
          <a:latin typeface="+mn-lt"/>
          <a:ea typeface="+mn-ea"/>
          <a:cs typeface="+mn-cs"/>
        </a:defRPr>
      </a:lvl5pPr>
      <a:lvl6pPr marL="2078756" indent="-188978" algn="l" defTabSz="755911" rtl="0" eaLnBrk="1" latinLnBrk="0" hangingPunct="1">
        <a:lnSpc>
          <a:spcPct val="90000"/>
        </a:lnSpc>
        <a:spcBef>
          <a:spcPts val="413"/>
        </a:spcBef>
        <a:buFont typeface="Arial" panose="020B0604020202020204" pitchFamily="34" charset="0"/>
        <a:buChar char="•"/>
        <a:defRPr sz="1489" kern="1200">
          <a:solidFill>
            <a:schemeClr val="tx1"/>
          </a:solidFill>
          <a:latin typeface="+mn-lt"/>
          <a:ea typeface="+mn-ea"/>
          <a:cs typeface="+mn-cs"/>
        </a:defRPr>
      </a:lvl6pPr>
      <a:lvl7pPr marL="2456712" indent="-188978" algn="l" defTabSz="755911" rtl="0" eaLnBrk="1" latinLnBrk="0" hangingPunct="1">
        <a:lnSpc>
          <a:spcPct val="90000"/>
        </a:lnSpc>
        <a:spcBef>
          <a:spcPts val="413"/>
        </a:spcBef>
        <a:buFont typeface="Arial" panose="020B0604020202020204" pitchFamily="34" charset="0"/>
        <a:buChar char="•"/>
        <a:defRPr sz="1489" kern="1200">
          <a:solidFill>
            <a:schemeClr val="tx1"/>
          </a:solidFill>
          <a:latin typeface="+mn-lt"/>
          <a:ea typeface="+mn-ea"/>
          <a:cs typeface="+mn-cs"/>
        </a:defRPr>
      </a:lvl7pPr>
      <a:lvl8pPr marL="2834667" indent="-188978" algn="l" defTabSz="755911" rtl="0" eaLnBrk="1" latinLnBrk="0" hangingPunct="1">
        <a:lnSpc>
          <a:spcPct val="90000"/>
        </a:lnSpc>
        <a:spcBef>
          <a:spcPts val="413"/>
        </a:spcBef>
        <a:buFont typeface="Arial" panose="020B0604020202020204" pitchFamily="34" charset="0"/>
        <a:buChar char="•"/>
        <a:defRPr sz="1489" kern="1200">
          <a:solidFill>
            <a:schemeClr val="tx1"/>
          </a:solidFill>
          <a:latin typeface="+mn-lt"/>
          <a:ea typeface="+mn-ea"/>
          <a:cs typeface="+mn-cs"/>
        </a:defRPr>
      </a:lvl8pPr>
      <a:lvl9pPr marL="3212623" indent="-188978" algn="l" defTabSz="755911" rtl="0" eaLnBrk="1" latinLnBrk="0" hangingPunct="1">
        <a:lnSpc>
          <a:spcPct val="90000"/>
        </a:lnSpc>
        <a:spcBef>
          <a:spcPts val="413"/>
        </a:spcBef>
        <a:buFont typeface="Arial" panose="020B0604020202020204" pitchFamily="34" charset="0"/>
        <a:buChar char="•"/>
        <a:defRPr sz="1489" kern="1200">
          <a:solidFill>
            <a:schemeClr val="tx1"/>
          </a:solidFill>
          <a:latin typeface="+mn-lt"/>
          <a:ea typeface="+mn-ea"/>
          <a:cs typeface="+mn-cs"/>
        </a:defRPr>
      </a:lvl9pPr>
    </p:bodyStyle>
    <p:otherStyle>
      <a:defPPr>
        <a:defRPr lang="en-US"/>
      </a:defPPr>
      <a:lvl1pPr marL="0" algn="l" defTabSz="755911" rtl="0" eaLnBrk="1" latinLnBrk="0" hangingPunct="1">
        <a:defRPr sz="1489" kern="1200">
          <a:solidFill>
            <a:schemeClr val="tx1"/>
          </a:solidFill>
          <a:latin typeface="+mn-lt"/>
          <a:ea typeface="+mn-ea"/>
          <a:cs typeface="+mn-cs"/>
        </a:defRPr>
      </a:lvl1pPr>
      <a:lvl2pPr marL="377955" algn="l" defTabSz="755911" rtl="0" eaLnBrk="1" latinLnBrk="0" hangingPunct="1">
        <a:defRPr sz="1489" kern="1200">
          <a:solidFill>
            <a:schemeClr val="tx1"/>
          </a:solidFill>
          <a:latin typeface="+mn-lt"/>
          <a:ea typeface="+mn-ea"/>
          <a:cs typeface="+mn-cs"/>
        </a:defRPr>
      </a:lvl2pPr>
      <a:lvl3pPr marL="755911" algn="l" defTabSz="755911" rtl="0" eaLnBrk="1" latinLnBrk="0" hangingPunct="1">
        <a:defRPr sz="1489" kern="1200">
          <a:solidFill>
            <a:schemeClr val="tx1"/>
          </a:solidFill>
          <a:latin typeface="+mn-lt"/>
          <a:ea typeface="+mn-ea"/>
          <a:cs typeface="+mn-cs"/>
        </a:defRPr>
      </a:lvl3pPr>
      <a:lvl4pPr marL="1133868" algn="l" defTabSz="755911" rtl="0" eaLnBrk="1" latinLnBrk="0" hangingPunct="1">
        <a:defRPr sz="1489" kern="1200">
          <a:solidFill>
            <a:schemeClr val="tx1"/>
          </a:solidFill>
          <a:latin typeface="+mn-lt"/>
          <a:ea typeface="+mn-ea"/>
          <a:cs typeface="+mn-cs"/>
        </a:defRPr>
      </a:lvl4pPr>
      <a:lvl5pPr marL="1511822" algn="l" defTabSz="755911" rtl="0" eaLnBrk="1" latinLnBrk="0" hangingPunct="1">
        <a:defRPr sz="1489" kern="1200">
          <a:solidFill>
            <a:schemeClr val="tx1"/>
          </a:solidFill>
          <a:latin typeface="+mn-lt"/>
          <a:ea typeface="+mn-ea"/>
          <a:cs typeface="+mn-cs"/>
        </a:defRPr>
      </a:lvl5pPr>
      <a:lvl6pPr marL="1889777" algn="l" defTabSz="755911" rtl="0" eaLnBrk="1" latinLnBrk="0" hangingPunct="1">
        <a:defRPr sz="1489" kern="1200">
          <a:solidFill>
            <a:schemeClr val="tx1"/>
          </a:solidFill>
          <a:latin typeface="+mn-lt"/>
          <a:ea typeface="+mn-ea"/>
          <a:cs typeface="+mn-cs"/>
        </a:defRPr>
      </a:lvl6pPr>
      <a:lvl7pPr marL="2267734" algn="l" defTabSz="755911" rtl="0" eaLnBrk="1" latinLnBrk="0" hangingPunct="1">
        <a:defRPr sz="1489" kern="1200">
          <a:solidFill>
            <a:schemeClr val="tx1"/>
          </a:solidFill>
          <a:latin typeface="+mn-lt"/>
          <a:ea typeface="+mn-ea"/>
          <a:cs typeface="+mn-cs"/>
        </a:defRPr>
      </a:lvl7pPr>
      <a:lvl8pPr marL="2645690" algn="l" defTabSz="755911" rtl="0" eaLnBrk="1" latinLnBrk="0" hangingPunct="1">
        <a:defRPr sz="1489" kern="1200">
          <a:solidFill>
            <a:schemeClr val="tx1"/>
          </a:solidFill>
          <a:latin typeface="+mn-lt"/>
          <a:ea typeface="+mn-ea"/>
          <a:cs typeface="+mn-cs"/>
        </a:defRPr>
      </a:lvl8pPr>
      <a:lvl9pPr marL="3023645" algn="l" defTabSz="755911" rtl="0" eaLnBrk="1" latinLnBrk="0" hangingPunct="1">
        <a:defRPr sz="148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519728" y="2846201"/>
            <a:ext cx="6520220" cy="6783857"/>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519730"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92427CD0-DB4D-4794-A478-5C622B291520}" type="datetimeFigureOut">
              <a:rPr lang="es-ES" smtClean="0">
                <a:solidFill>
                  <a:prstClr val="black">
                    <a:tint val="75000"/>
                  </a:prstClr>
                </a:solidFill>
              </a:rPr>
              <a:pPr/>
              <a:t>13/03/2024</a:t>
            </a:fld>
            <a:endParaRPr lang="es-ES">
              <a:solidFill>
                <a:prstClr val="black">
                  <a:tint val="75000"/>
                </a:prstClr>
              </a:solidFill>
            </a:endParaRPr>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es-ES">
              <a:solidFill>
                <a:prstClr val="black">
                  <a:tint val="75000"/>
                </a:prstClr>
              </a:solidFill>
            </a:endParaRPr>
          </a:p>
        </p:txBody>
      </p:sp>
      <p:sp>
        <p:nvSpPr>
          <p:cNvPr id="6" name="Slide Number Placeholder 5"/>
          <p:cNvSpPr>
            <a:spLocks noGrp="1"/>
          </p:cNvSpPr>
          <p:nvPr>
            <p:ph type="sldNum" sz="quarter" idx="4"/>
          </p:nvPr>
        </p:nvSpPr>
        <p:spPr>
          <a:xfrm>
            <a:off x="5339021"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CC744B67-D399-4375-A27F-0E25E86BFAB1}"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4002810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755911"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78" indent="-188978" algn="l" defTabSz="755911" rtl="0" eaLnBrk="1" latinLnBrk="0" hangingPunct="1">
        <a:lnSpc>
          <a:spcPct val="90000"/>
        </a:lnSpc>
        <a:spcBef>
          <a:spcPts val="827"/>
        </a:spcBef>
        <a:buFont typeface="Arial" panose="020B0604020202020204" pitchFamily="34" charset="0"/>
        <a:buChar char="•"/>
        <a:defRPr sz="2314" kern="1200">
          <a:solidFill>
            <a:schemeClr val="tx1"/>
          </a:solidFill>
          <a:latin typeface="+mn-lt"/>
          <a:ea typeface="+mn-ea"/>
          <a:cs typeface="+mn-cs"/>
        </a:defRPr>
      </a:lvl1pPr>
      <a:lvl2pPr marL="566933" indent="-188978" algn="l" defTabSz="755911"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889" indent="-188978" algn="l" defTabSz="755911"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44" indent="-188978" algn="l" defTabSz="755911" rtl="0" eaLnBrk="1" latinLnBrk="0" hangingPunct="1">
        <a:lnSpc>
          <a:spcPct val="90000"/>
        </a:lnSpc>
        <a:spcBef>
          <a:spcPts val="413"/>
        </a:spcBef>
        <a:buFont typeface="Arial" panose="020B0604020202020204" pitchFamily="34" charset="0"/>
        <a:buChar char="•"/>
        <a:defRPr sz="1489" kern="1200">
          <a:solidFill>
            <a:schemeClr val="tx1"/>
          </a:solidFill>
          <a:latin typeface="+mn-lt"/>
          <a:ea typeface="+mn-ea"/>
          <a:cs typeface="+mn-cs"/>
        </a:defRPr>
      </a:lvl4pPr>
      <a:lvl5pPr marL="1700801" indent="-188978" algn="l" defTabSz="755911" rtl="0" eaLnBrk="1" latinLnBrk="0" hangingPunct="1">
        <a:lnSpc>
          <a:spcPct val="90000"/>
        </a:lnSpc>
        <a:spcBef>
          <a:spcPts val="413"/>
        </a:spcBef>
        <a:buFont typeface="Arial" panose="020B0604020202020204" pitchFamily="34" charset="0"/>
        <a:buChar char="•"/>
        <a:defRPr sz="1489" kern="1200">
          <a:solidFill>
            <a:schemeClr val="tx1"/>
          </a:solidFill>
          <a:latin typeface="+mn-lt"/>
          <a:ea typeface="+mn-ea"/>
          <a:cs typeface="+mn-cs"/>
        </a:defRPr>
      </a:lvl5pPr>
      <a:lvl6pPr marL="2078756" indent="-188978" algn="l" defTabSz="755911" rtl="0" eaLnBrk="1" latinLnBrk="0" hangingPunct="1">
        <a:lnSpc>
          <a:spcPct val="90000"/>
        </a:lnSpc>
        <a:spcBef>
          <a:spcPts val="413"/>
        </a:spcBef>
        <a:buFont typeface="Arial" panose="020B0604020202020204" pitchFamily="34" charset="0"/>
        <a:buChar char="•"/>
        <a:defRPr sz="1489" kern="1200">
          <a:solidFill>
            <a:schemeClr val="tx1"/>
          </a:solidFill>
          <a:latin typeface="+mn-lt"/>
          <a:ea typeface="+mn-ea"/>
          <a:cs typeface="+mn-cs"/>
        </a:defRPr>
      </a:lvl6pPr>
      <a:lvl7pPr marL="2456712" indent="-188978" algn="l" defTabSz="755911" rtl="0" eaLnBrk="1" latinLnBrk="0" hangingPunct="1">
        <a:lnSpc>
          <a:spcPct val="90000"/>
        </a:lnSpc>
        <a:spcBef>
          <a:spcPts val="413"/>
        </a:spcBef>
        <a:buFont typeface="Arial" panose="020B0604020202020204" pitchFamily="34" charset="0"/>
        <a:buChar char="•"/>
        <a:defRPr sz="1489" kern="1200">
          <a:solidFill>
            <a:schemeClr val="tx1"/>
          </a:solidFill>
          <a:latin typeface="+mn-lt"/>
          <a:ea typeface="+mn-ea"/>
          <a:cs typeface="+mn-cs"/>
        </a:defRPr>
      </a:lvl7pPr>
      <a:lvl8pPr marL="2834667" indent="-188978" algn="l" defTabSz="755911" rtl="0" eaLnBrk="1" latinLnBrk="0" hangingPunct="1">
        <a:lnSpc>
          <a:spcPct val="90000"/>
        </a:lnSpc>
        <a:spcBef>
          <a:spcPts val="413"/>
        </a:spcBef>
        <a:buFont typeface="Arial" panose="020B0604020202020204" pitchFamily="34" charset="0"/>
        <a:buChar char="•"/>
        <a:defRPr sz="1489" kern="1200">
          <a:solidFill>
            <a:schemeClr val="tx1"/>
          </a:solidFill>
          <a:latin typeface="+mn-lt"/>
          <a:ea typeface="+mn-ea"/>
          <a:cs typeface="+mn-cs"/>
        </a:defRPr>
      </a:lvl8pPr>
      <a:lvl9pPr marL="3212623" indent="-188978" algn="l" defTabSz="755911" rtl="0" eaLnBrk="1" latinLnBrk="0" hangingPunct="1">
        <a:lnSpc>
          <a:spcPct val="90000"/>
        </a:lnSpc>
        <a:spcBef>
          <a:spcPts val="413"/>
        </a:spcBef>
        <a:buFont typeface="Arial" panose="020B0604020202020204" pitchFamily="34" charset="0"/>
        <a:buChar char="•"/>
        <a:defRPr sz="1489" kern="1200">
          <a:solidFill>
            <a:schemeClr val="tx1"/>
          </a:solidFill>
          <a:latin typeface="+mn-lt"/>
          <a:ea typeface="+mn-ea"/>
          <a:cs typeface="+mn-cs"/>
        </a:defRPr>
      </a:lvl9pPr>
    </p:bodyStyle>
    <p:otherStyle>
      <a:defPPr>
        <a:defRPr lang="en-US"/>
      </a:defPPr>
      <a:lvl1pPr marL="0" algn="l" defTabSz="755911" rtl="0" eaLnBrk="1" latinLnBrk="0" hangingPunct="1">
        <a:defRPr sz="1489" kern="1200">
          <a:solidFill>
            <a:schemeClr val="tx1"/>
          </a:solidFill>
          <a:latin typeface="+mn-lt"/>
          <a:ea typeface="+mn-ea"/>
          <a:cs typeface="+mn-cs"/>
        </a:defRPr>
      </a:lvl1pPr>
      <a:lvl2pPr marL="377955" algn="l" defTabSz="755911" rtl="0" eaLnBrk="1" latinLnBrk="0" hangingPunct="1">
        <a:defRPr sz="1489" kern="1200">
          <a:solidFill>
            <a:schemeClr val="tx1"/>
          </a:solidFill>
          <a:latin typeface="+mn-lt"/>
          <a:ea typeface="+mn-ea"/>
          <a:cs typeface="+mn-cs"/>
        </a:defRPr>
      </a:lvl2pPr>
      <a:lvl3pPr marL="755911" algn="l" defTabSz="755911" rtl="0" eaLnBrk="1" latinLnBrk="0" hangingPunct="1">
        <a:defRPr sz="1489" kern="1200">
          <a:solidFill>
            <a:schemeClr val="tx1"/>
          </a:solidFill>
          <a:latin typeface="+mn-lt"/>
          <a:ea typeface="+mn-ea"/>
          <a:cs typeface="+mn-cs"/>
        </a:defRPr>
      </a:lvl3pPr>
      <a:lvl4pPr marL="1133868" algn="l" defTabSz="755911" rtl="0" eaLnBrk="1" latinLnBrk="0" hangingPunct="1">
        <a:defRPr sz="1489" kern="1200">
          <a:solidFill>
            <a:schemeClr val="tx1"/>
          </a:solidFill>
          <a:latin typeface="+mn-lt"/>
          <a:ea typeface="+mn-ea"/>
          <a:cs typeface="+mn-cs"/>
        </a:defRPr>
      </a:lvl4pPr>
      <a:lvl5pPr marL="1511822" algn="l" defTabSz="755911" rtl="0" eaLnBrk="1" latinLnBrk="0" hangingPunct="1">
        <a:defRPr sz="1489" kern="1200">
          <a:solidFill>
            <a:schemeClr val="tx1"/>
          </a:solidFill>
          <a:latin typeface="+mn-lt"/>
          <a:ea typeface="+mn-ea"/>
          <a:cs typeface="+mn-cs"/>
        </a:defRPr>
      </a:lvl5pPr>
      <a:lvl6pPr marL="1889777" algn="l" defTabSz="755911" rtl="0" eaLnBrk="1" latinLnBrk="0" hangingPunct="1">
        <a:defRPr sz="1489" kern="1200">
          <a:solidFill>
            <a:schemeClr val="tx1"/>
          </a:solidFill>
          <a:latin typeface="+mn-lt"/>
          <a:ea typeface="+mn-ea"/>
          <a:cs typeface="+mn-cs"/>
        </a:defRPr>
      </a:lvl6pPr>
      <a:lvl7pPr marL="2267734" algn="l" defTabSz="755911" rtl="0" eaLnBrk="1" latinLnBrk="0" hangingPunct="1">
        <a:defRPr sz="1489" kern="1200">
          <a:solidFill>
            <a:schemeClr val="tx1"/>
          </a:solidFill>
          <a:latin typeface="+mn-lt"/>
          <a:ea typeface="+mn-ea"/>
          <a:cs typeface="+mn-cs"/>
        </a:defRPr>
      </a:lvl7pPr>
      <a:lvl8pPr marL="2645690" algn="l" defTabSz="755911" rtl="0" eaLnBrk="1" latinLnBrk="0" hangingPunct="1">
        <a:defRPr sz="1489" kern="1200">
          <a:solidFill>
            <a:schemeClr val="tx1"/>
          </a:solidFill>
          <a:latin typeface="+mn-lt"/>
          <a:ea typeface="+mn-ea"/>
          <a:cs typeface="+mn-cs"/>
        </a:defRPr>
      </a:lvl8pPr>
      <a:lvl9pPr marL="3023645" algn="l" defTabSz="755911" rtl="0" eaLnBrk="1" latinLnBrk="0" hangingPunct="1">
        <a:defRPr sz="148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5" Type="http://schemas.openxmlformats.org/officeDocument/2006/relationships/image" Target="../media/image24.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5.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15.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jpe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5.xml"/><Relationship Id="rId5" Type="http://schemas.openxmlformats.org/officeDocument/2006/relationships/image" Target="../media/image59.jpe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package" Target="../embeddings/Microsoft_Word_Document.docx"/><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533929" y="1432993"/>
            <a:ext cx="6122504" cy="1323439"/>
          </a:xfrm>
          <a:prstGeom prst="rect">
            <a:avLst/>
          </a:prstGeom>
          <a:noFill/>
        </p:spPr>
        <p:txBody>
          <a:bodyPr wrap="square" rtlCol="0">
            <a:spAutoFit/>
          </a:bodyPr>
          <a:lstStyle/>
          <a:p>
            <a:pPr algn="r"/>
            <a:r>
              <a:rPr lang="es-ES" sz="4000" b="1" dirty="0">
                <a:solidFill>
                  <a:srgbClr val="7EBA00"/>
                </a:solidFill>
                <a:latin typeface="Dosis" panose="02010503020202060003" pitchFamily="50" charset="0"/>
                <a:ea typeface="HZHandwrite" pitchFamily="2" charset="0"/>
              </a:rPr>
              <a:t>ALMA, MAGIA Y CORAZÓN</a:t>
            </a:r>
          </a:p>
        </p:txBody>
      </p:sp>
      <p:sp>
        <p:nvSpPr>
          <p:cNvPr id="6" name="Rectángulo 5"/>
          <p:cNvSpPr/>
          <p:nvPr/>
        </p:nvSpPr>
        <p:spPr>
          <a:xfrm>
            <a:off x="7025745" y="-20017"/>
            <a:ext cx="533929" cy="10711830"/>
          </a:xfrm>
          <a:prstGeom prst="rect">
            <a:avLst/>
          </a:prstGeom>
          <a:solidFill>
            <a:srgbClr val="7DBA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0" name="CuadroTexto 19"/>
          <p:cNvSpPr txBox="1"/>
          <p:nvPr/>
        </p:nvSpPr>
        <p:spPr>
          <a:xfrm>
            <a:off x="4668557" y="859747"/>
            <a:ext cx="2607418" cy="461665"/>
          </a:xfrm>
          <a:prstGeom prst="rect">
            <a:avLst/>
          </a:prstGeom>
          <a:noFill/>
        </p:spPr>
        <p:txBody>
          <a:bodyPr wrap="square" rtlCol="0">
            <a:spAutoFit/>
          </a:bodyPr>
          <a:lstStyle/>
          <a:p>
            <a:r>
              <a:rPr lang="es-ES" sz="2400" dirty="0">
                <a:solidFill>
                  <a:schemeClr val="bg1">
                    <a:lumMod val="50000"/>
                  </a:schemeClr>
                </a:solidFill>
                <a:latin typeface="Dosis" panose="02010503020202060003" pitchFamily="50" charset="0"/>
                <a:ea typeface="HZHandwrite" pitchFamily="2" charset="0"/>
              </a:rPr>
              <a:t>MEMORIA 2023</a:t>
            </a:r>
          </a:p>
        </p:txBody>
      </p:sp>
      <p:pic>
        <p:nvPicPr>
          <p:cNvPr id="11" name="Imagen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39" y="195790"/>
            <a:ext cx="2607380" cy="1134710"/>
          </a:xfrm>
          <a:prstGeom prst="rect">
            <a:avLst/>
          </a:prstGeom>
        </p:spPr>
      </p:pic>
      <p:pic>
        <p:nvPicPr>
          <p:cNvPr id="8" name="Picture 7" descr="A person lifting a baby up in the air&#10;&#10;Description automatically generated">
            <a:extLst>
              <a:ext uri="{FF2B5EF4-FFF2-40B4-BE49-F238E27FC236}">
                <a16:creationId xmlns:a16="http://schemas.microsoft.com/office/drawing/2014/main" id="{77C6A036-3FCA-6C85-908A-51FC66BDBB7A}"/>
              </a:ext>
            </a:extLst>
          </p:cNvPr>
          <p:cNvPicPr>
            <a:picLocks noChangeAspect="1"/>
          </p:cNvPicPr>
          <p:nvPr/>
        </p:nvPicPr>
        <p:blipFill rotWithShape="1">
          <a:blip r:embed="rId3">
            <a:extLst>
              <a:ext uri="{28A0092B-C50C-407E-A947-70E740481C1C}">
                <a14:useLocalDpi xmlns:a14="http://schemas.microsoft.com/office/drawing/2010/main" val="0"/>
              </a:ext>
            </a:extLst>
          </a:blip>
          <a:srcRect t="17485"/>
          <a:stretch/>
        </p:blipFill>
        <p:spPr>
          <a:xfrm>
            <a:off x="352515" y="2597107"/>
            <a:ext cx="6303918" cy="78026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83168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20AC7-28DA-C7B6-B4B7-4CE3D54BA673}"/>
            </a:ext>
          </a:extLst>
        </p:cNvPr>
        <p:cNvGrpSpPr/>
        <p:nvPr/>
      </p:nvGrpSpPr>
      <p:grpSpPr>
        <a:xfrm>
          <a:off x="0" y="0"/>
          <a:ext cx="0" cy="0"/>
          <a:chOff x="0" y="0"/>
          <a:chExt cx="0" cy="0"/>
        </a:xfrm>
      </p:grpSpPr>
      <p:sp>
        <p:nvSpPr>
          <p:cNvPr id="9" name="CuadroTexto 8">
            <a:extLst>
              <a:ext uri="{FF2B5EF4-FFF2-40B4-BE49-F238E27FC236}">
                <a16:creationId xmlns:a16="http://schemas.microsoft.com/office/drawing/2014/main" id="{F2FFA50B-D9CB-411B-062E-0A8F7B323E89}"/>
              </a:ext>
            </a:extLst>
          </p:cNvPr>
          <p:cNvSpPr txBox="1"/>
          <p:nvPr/>
        </p:nvSpPr>
        <p:spPr>
          <a:xfrm>
            <a:off x="231035" y="1470159"/>
            <a:ext cx="7025890" cy="3046988"/>
          </a:xfrm>
          <a:prstGeom prst="rect">
            <a:avLst/>
          </a:prstGeom>
          <a:noFill/>
        </p:spPr>
        <p:txBody>
          <a:bodyPr wrap="square" rtlCol="0">
            <a:spAutoFit/>
          </a:bodyPr>
          <a:lstStyle/>
          <a:p>
            <a:pPr marL="0" marR="0">
              <a:spcBef>
                <a:spcPts val="0"/>
              </a:spcBef>
              <a:spcAft>
                <a:spcPts val="0"/>
              </a:spcAft>
            </a:pPr>
            <a:r>
              <a:rPr lang="es-ES" sz="2400" b="1" kern="100" dirty="0">
                <a:solidFill>
                  <a:srgbClr val="7DBA04"/>
                </a:solidFill>
                <a:effectLst/>
                <a:latin typeface="Dosis" pitchFamily="2" charset="0"/>
                <a:ea typeface="Times New Roman" panose="02020603050405020304" pitchFamily="18" charset="0"/>
                <a:cs typeface="Calibri" panose="020F0502020204030204" pitchFamily="34" charset="0"/>
              </a:rPr>
              <a:t>SALA BLANCA</a:t>
            </a:r>
            <a:endParaRPr lang="es-ES" sz="2400" b="1" kern="100" dirty="0">
              <a:solidFill>
                <a:srgbClr val="7DBA04"/>
              </a:solidFill>
              <a:effectLst/>
              <a:latin typeface="Dosis" pitchFamily="2"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s-ES" sz="14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s-ES" sz="14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s-ES" sz="1400" kern="100" dirty="0">
                <a:effectLst/>
                <a:ea typeface="Times New Roman" panose="02020603050405020304" pitchFamily="18" charset="0"/>
                <a:cs typeface="Calibri" panose="020F0502020204030204" pitchFamily="34" charset="0"/>
              </a:rPr>
              <a:t>La Sala Blanca es un imprescindible en nuestro día a día. Poder vivenciar lo positivo de la sala en los niños y sus familias es maravilloso. Es un lugar de juegos, de risas, de encuentros, de apoyo y comprensión… Durante el año 2023, hemos recibido 911 visitas de niños y 1153 de padres/madres y acompañantes. </a:t>
            </a:r>
            <a:endParaRPr lang="es-ES" sz="1400" kern="100" dirty="0">
              <a:effectLst/>
              <a:ea typeface="Times New Roman" panose="02020603050405020304" pitchFamily="18" charset="0"/>
              <a:cs typeface="Times New Roman" panose="02020603050405020304" pitchFamily="18" charset="0"/>
            </a:endParaRPr>
          </a:p>
          <a:p>
            <a:pPr marL="0" marR="0" algn="just">
              <a:spcBef>
                <a:spcPts val="0"/>
              </a:spcBef>
              <a:spcAft>
                <a:spcPts val="0"/>
              </a:spcAft>
            </a:pPr>
            <a:r>
              <a:rPr lang="es-ES" sz="1400" kern="100" dirty="0">
                <a:effectLst/>
                <a:ea typeface="Times New Roman" panose="02020603050405020304" pitchFamily="18" charset="0"/>
                <a:cs typeface="Calibri" panose="020F0502020204030204" pitchFamily="34" charset="0"/>
              </a:rPr>
              <a:t>¡Seguimos haciendo posible nuestro principal objetivo! Que nuestros niños sigan siendo niños. Agradecer especialmente, a todos los voluntarios que dan su tiempo y energía en compartir con nuestras familias y a todos los niños y papás que confían y siguen viniendo a la Sala Blanca para compartir momentos mágicos. </a:t>
            </a:r>
          </a:p>
          <a:p>
            <a:pPr marL="0" marR="0" algn="just">
              <a:spcBef>
                <a:spcPts val="0"/>
              </a:spcBef>
              <a:spcAft>
                <a:spcPts val="0"/>
              </a:spcAft>
            </a:pPr>
            <a:endParaRPr lang="es-ES" sz="1400" kern="100" dirty="0">
              <a:effectLst/>
              <a:latin typeface="Calibri" panose="020F0502020204030204" pitchFamily="34" charset="0"/>
              <a:ea typeface="Times New Roman" panose="02020603050405020304" pitchFamily="18" charset="0"/>
              <a:cs typeface="Calibri" panose="020F0502020204030204" pitchFamily="34" charset="0"/>
            </a:endParaRPr>
          </a:p>
          <a:p>
            <a:pPr marL="0" marR="0" algn="just">
              <a:spcBef>
                <a:spcPts val="0"/>
              </a:spcBef>
              <a:spcAft>
                <a:spcPts val="0"/>
              </a:spcAft>
            </a:pPr>
            <a:r>
              <a:rPr lang="es-ES" sz="1400" b="1" kern="100" dirty="0">
                <a:effectLst/>
                <a:latin typeface="Dosis" pitchFamily="2" charset="0"/>
                <a:ea typeface="Times New Roman" panose="02020603050405020304" pitchFamily="18" charset="0"/>
                <a:cs typeface="Calibri" panose="020F0502020204030204" pitchFamily="34" charset="0"/>
              </a:rPr>
              <a:t>¡Alma, magia y corazón siempre!</a:t>
            </a:r>
            <a:endParaRPr lang="es-ES" sz="1400" b="1" kern="100" dirty="0">
              <a:effectLst/>
              <a:latin typeface="Dosis" pitchFamily="2" charset="0"/>
              <a:ea typeface="Times New Roman" panose="02020603050405020304" pitchFamily="18" charset="0"/>
              <a:cs typeface="Times New Roman" panose="02020603050405020304" pitchFamily="18" charset="0"/>
            </a:endParaRPr>
          </a:p>
          <a:p>
            <a:pPr algn="just"/>
            <a:endParaRPr lang="es-ES" sz="1400" dirty="0"/>
          </a:p>
        </p:txBody>
      </p:sp>
      <p:sp>
        <p:nvSpPr>
          <p:cNvPr id="10" name="CuadroTexto 9">
            <a:extLst>
              <a:ext uri="{FF2B5EF4-FFF2-40B4-BE49-F238E27FC236}">
                <a16:creationId xmlns:a16="http://schemas.microsoft.com/office/drawing/2014/main" id="{3D67A34F-F804-1F75-242D-24E07BF24BD2}"/>
              </a:ext>
            </a:extLst>
          </p:cNvPr>
          <p:cNvSpPr txBox="1"/>
          <p:nvPr/>
        </p:nvSpPr>
        <p:spPr>
          <a:xfrm>
            <a:off x="177094" y="1779177"/>
            <a:ext cx="1918758" cy="307777"/>
          </a:xfrm>
          <a:prstGeom prst="rect">
            <a:avLst/>
          </a:prstGeom>
          <a:noFill/>
        </p:spPr>
        <p:txBody>
          <a:bodyPr wrap="square" rtlCol="0">
            <a:spAutoFit/>
          </a:bodyPr>
          <a:lstStyle/>
          <a:p>
            <a:pPr marL="0" marR="0">
              <a:spcBef>
                <a:spcPts val="0"/>
              </a:spcBef>
              <a:spcAft>
                <a:spcPts val="0"/>
              </a:spcAft>
            </a:pPr>
            <a:r>
              <a:rPr lang="es-ES" sz="1400" kern="150" dirty="0">
                <a:effectLst/>
                <a:latin typeface="Times New Roman" panose="02020603050405020304" pitchFamily="18" charset="0"/>
                <a:ea typeface="SimSun" panose="02010600030101010101" pitchFamily="2" charset="-122"/>
                <a:cs typeface="Lucida Sans" panose="020B0602030504020204" pitchFamily="34" charset="0"/>
              </a:rPr>
              <a:t> </a:t>
            </a:r>
          </a:p>
        </p:txBody>
      </p:sp>
      <p:sp>
        <p:nvSpPr>
          <p:cNvPr id="17" name="CuadroTexto 16">
            <a:extLst>
              <a:ext uri="{FF2B5EF4-FFF2-40B4-BE49-F238E27FC236}">
                <a16:creationId xmlns:a16="http://schemas.microsoft.com/office/drawing/2014/main" id="{2E8E946E-9D9B-D73F-14BE-3C8F7A336A07}"/>
              </a:ext>
            </a:extLst>
          </p:cNvPr>
          <p:cNvSpPr txBox="1"/>
          <p:nvPr/>
        </p:nvSpPr>
        <p:spPr>
          <a:xfrm>
            <a:off x="231035" y="10312112"/>
            <a:ext cx="6367989" cy="307905"/>
          </a:xfrm>
          <a:prstGeom prst="rect">
            <a:avLst/>
          </a:prstGeom>
          <a:noFill/>
        </p:spPr>
        <p:txBody>
          <a:bodyPr wrap="square" rtlCol="0">
            <a:spAutoFit/>
          </a:bodyPr>
          <a:lstStyle/>
          <a:p>
            <a:r>
              <a:rPr lang="es-ES" sz="1401" b="1" dirty="0"/>
              <a:t>PÁG</a:t>
            </a:r>
            <a:r>
              <a:rPr lang="es-ES" sz="1401" dirty="0"/>
              <a:t>. </a:t>
            </a:r>
            <a:r>
              <a:rPr lang="es-ES" sz="1401" b="1" dirty="0"/>
              <a:t>10</a:t>
            </a:r>
            <a:r>
              <a:rPr lang="es-ES" sz="1401" dirty="0"/>
              <a:t>     NUESTROS SERVICIOS|PSICOLOGÍA  </a:t>
            </a:r>
          </a:p>
        </p:txBody>
      </p:sp>
      <p:pic>
        <p:nvPicPr>
          <p:cNvPr id="12" name="Picture 11" descr="A group of people playing with blocks&#10;&#10;Description automatically generated">
            <a:extLst>
              <a:ext uri="{FF2B5EF4-FFF2-40B4-BE49-F238E27FC236}">
                <a16:creationId xmlns:a16="http://schemas.microsoft.com/office/drawing/2014/main" id="{B01007B9-2C34-D86F-1145-B2F960FC53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6037" y="5065598"/>
            <a:ext cx="4927600" cy="32850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ítulo 1">
            <a:extLst>
              <a:ext uri="{FF2B5EF4-FFF2-40B4-BE49-F238E27FC236}">
                <a16:creationId xmlns:a16="http://schemas.microsoft.com/office/drawing/2014/main" id="{9CD03129-AEAF-F19F-96A6-97E76DF88BA3}"/>
              </a:ext>
            </a:extLst>
          </p:cNvPr>
          <p:cNvSpPr>
            <a:spLocks noGrp="1"/>
          </p:cNvSpPr>
          <p:nvPr>
            <p:ph type="title"/>
          </p:nvPr>
        </p:nvSpPr>
        <p:spPr>
          <a:xfrm>
            <a:off x="736704" y="225748"/>
            <a:ext cx="6520220" cy="1042582"/>
          </a:xfrm>
        </p:spPr>
        <p:txBody>
          <a:bodyPr>
            <a:normAutofit fontScale="90000"/>
          </a:bodyPr>
          <a:lstStyle/>
          <a:p>
            <a:pPr algn="r">
              <a:lnSpc>
                <a:spcPct val="100000"/>
              </a:lnSpc>
            </a:pPr>
            <a:r>
              <a:rPr lang="es-ES" sz="2800" dirty="0"/>
              <a:t>NUESTROS SERVICIOS</a:t>
            </a:r>
            <a:br>
              <a:rPr lang="es-ES" sz="2800" dirty="0"/>
            </a:br>
            <a:r>
              <a:rPr lang="es-ES" sz="4000" b="1" dirty="0">
                <a:solidFill>
                  <a:srgbClr val="7EBA00"/>
                </a:solidFill>
                <a:latin typeface="Dosis" pitchFamily="2" charset="0"/>
                <a:ea typeface="Adobe Gothic Std B" panose="020B0800000000000000" pitchFamily="34" charset="-128"/>
              </a:rPr>
              <a:t>PSICOLOGÍA</a:t>
            </a:r>
            <a:endParaRPr lang="es-ES" sz="2400" b="1" dirty="0">
              <a:solidFill>
                <a:srgbClr val="7EBA00"/>
              </a:solidFill>
              <a:latin typeface="Dosis" pitchFamily="2" charset="0"/>
            </a:endParaRPr>
          </a:p>
        </p:txBody>
      </p:sp>
      <p:cxnSp>
        <p:nvCxnSpPr>
          <p:cNvPr id="7" name="Conector recto 6">
            <a:extLst>
              <a:ext uri="{FF2B5EF4-FFF2-40B4-BE49-F238E27FC236}">
                <a16:creationId xmlns:a16="http://schemas.microsoft.com/office/drawing/2014/main" id="{FA91F369-14DD-72A4-95EB-36F4B2C25417}"/>
              </a:ext>
            </a:extLst>
          </p:cNvPr>
          <p:cNvCxnSpPr>
            <a:cxnSpLocks/>
          </p:cNvCxnSpPr>
          <p:nvPr/>
        </p:nvCxnSpPr>
        <p:spPr>
          <a:xfrm flipV="1">
            <a:off x="4352587" y="1256846"/>
            <a:ext cx="2871264" cy="6252"/>
          </a:xfrm>
          <a:prstGeom prst="line">
            <a:avLst/>
          </a:prstGeom>
        </p:spPr>
        <p:style>
          <a:lnRef idx="1">
            <a:schemeClr val="dk1"/>
          </a:lnRef>
          <a:fillRef idx="0">
            <a:schemeClr val="dk1"/>
          </a:fillRef>
          <a:effectRef idx="0">
            <a:schemeClr val="dk1"/>
          </a:effectRef>
          <a:fontRef idx="minor">
            <a:schemeClr val="tx1"/>
          </a:fontRef>
        </p:style>
      </p:cxnSp>
      <p:sp>
        <p:nvSpPr>
          <p:cNvPr id="8" name="CuadroTexto 7">
            <a:extLst>
              <a:ext uri="{FF2B5EF4-FFF2-40B4-BE49-F238E27FC236}">
                <a16:creationId xmlns:a16="http://schemas.microsoft.com/office/drawing/2014/main" id="{F5E33C2F-FCDB-9C30-522E-A397258FFA15}"/>
              </a:ext>
            </a:extLst>
          </p:cNvPr>
          <p:cNvSpPr txBox="1"/>
          <p:nvPr/>
        </p:nvSpPr>
        <p:spPr>
          <a:xfrm>
            <a:off x="2095852" y="8455681"/>
            <a:ext cx="3744509" cy="276999"/>
          </a:xfrm>
          <a:prstGeom prst="rect">
            <a:avLst/>
          </a:prstGeom>
          <a:noFill/>
        </p:spPr>
        <p:txBody>
          <a:bodyPr wrap="square" rtlCol="0">
            <a:spAutoFit/>
          </a:bodyPr>
          <a:lstStyle/>
          <a:p>
            <a:pPr algn="ctr"/>
            <a:r>
              <a:rPr lang="es-ES" sz="1200" i="1" dirty="0"/>
              <a:t>Laura, psicóloga de Fundación Olivares en la Sala Blanca</a:t>
            </a:r>
          </a:p>
        </p:txBody>
      </p:sp>
      <p:cxnSp>
        <p:nvCxnSpPr>
          <p:cNvPr id="11" name="Conector recto 10">
            <a:extLst>
              <a:ext uri="{FF2B5EF4-FFF2-40B4-BE49-F238E27FC236}">
                <a16:creationId xmlns:a16="http://schemas.microsoft.com/office/drawing/2014/main" id="{84E38663-A6F1-A128-EB0E-CF4AD5AE54CB}"/>
              </a:ext>
            </a:extLst>
          </p:cNvPr>
          <p:cNvCxnSpPr>
            <a:cxnSpLocks/>
          </p:cNvCxnSpPr>
          <p:nvPr/>
        </p:nvCxnSpPr>
        <p:spPr>
          <a:xfrm>
            <a:off x="2307771" y="8732680"/>
            <a:ext cx="3331029"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27982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BC7C8-35AF-7EA4-E83D-80A826B126AB}"/>
            </a:ext>
          </a:extLst>
        </p:cNvPr>
        <p:cNvGrpSpPr/>
        <p:nvPr/>
      </p:nvGrpSpPr>
      <p:grpSpPr>
        <a:xfrm>
          <a:off x="0" y="0"/>
          <a:ext cx="0" cy="0"/>
          <a:chOff x="0" y="0"/>
          <a:chExt cx="0" cy="0"/>
        </a:xfrm>
      </p:grpSpPr>
      <p:sp>
        <p:nvSpPr>
          <p:cNvPr id="8" name="CuadroTexto 7">
            <a:extLst>
              <a:ext uri="{FF2B5EF4-FFF2-40B4-BE49-F238E27FC236}">
                <a16:creationId xmlns:a16="http://schemas.microsoft.com/office/drawing/2014/main" id="{731111A6-6A75-A676-E8A2-1686F70E737E}"/>
              </a:ext>
            </a:extLst>
          </p:cNvPr>
          <p:cNvSpPr txBox="1"/>
          <p:nvPr/>
        </p:nvSpPr>
        <p:spPr>
          <a:xfrm>
            <a:off x="231035" y="1727453"/>
            <a:ext cx="3165308" cy="2462213"/>
          </a:xfrm>
          <a:prstGeom prst="rect">
            <a:avLst/>
          </a:prstGeom>
          <a:noFill/>
        </p:spPr>
        <p:txBody>
          <a:bodyPr wrap="square" rtlCol="0">
            <a:spAutoFit/>
          </a:bodyPr>
          <a:lstStyle/>
          <a:p>
            <a:pPr marL="0" marR="0" algn="just">
              <a:spcBef>
                <a:spcPts val="0"/>
              </a:spcBef>
              <a:spcAft>
                <a:spcPts val="800"/>
              </a:spcAft>
            </a:pPr>
            <a:r>
              <a:rPr lang="es-ES" sz="1400" kern="100" dirty="0">
                <a:effectLst/>
                <a:ea typeface="Aptos" panose="020B0004020202020204" pitchFamily="34" charset="0"/>
                <a:cs typeface="Times New Roman" panose="02020603050405020304" pitchFamily="18" charset="0"/>
              </a:rPr>
              <a:t>Siguiendo la línea de trabajo iniciada tras la pandemia, </a:t>
            </a:r>
            <a:r>
              <a:rPr lang="es-ES" sz="1400" kern="100" dirty="0">
                <a:ea typeface="Aptos" panose="020B0004020202020204" pitchFamily="34" charset="0"/>
                <a:cs typeface="Times New Roman" panose="02020603050405020304" pitchFamily="18" charset="0"/>
              </a:rPr>
              <a:t>como </a:t>
            </a:r>
            <a:r>
              <a:rPr lang="es-ES" sz="1400" kern="100" dirty="0">
                <a:effectLst/>
                <a:ea typeface="Aptos" panose="020B0004020202020204" pitchFamily="34" charset="0"/>
                <a:cs typeface="Times New Roman" panose="02020603050405020304" pitchFamily="18" charset="0"/>
              </a:rPr>
              <a:t>trabajadora social de Fundación Olivares, acompaño cada lunes tarde a las familias que se encuentran ingresadas en la 4ª planta junto a sus hijos y cada viernes por la mañana a las familias y niños y adolescentes que acuden a la Sala Blanca. El resto del tiempo me ubico en nuestra sede en La Noria donde desarrollamos nuestro trabajo diario. </a:t>
            </a:r>
          </a:p>
        </p:txBody>
      </p:sp>
      <p:sp>
        <p:nvSpPr>
          <p:cNvPr id="9" name="CuadroTexto 8">
            <a:extLst>
              <a:ext uri="{FF2B5EF4-FFF2-40B4-BE49-F238E27FC236}">
                <a16:creationId xmlns:a16="http://schemas.microsoft.com/office/drawing/2014/main" id="{932B1EDE-72DD-BF94-C026-ABC205E1F9FA}"/>
              </a:ext>
            </a:extLst>
          </p:cNvPr>
          <p:cNvSpPr txBox="1"/>
          <p:nvPr/>
        </p:nvSpPr>
        <p:spPr>
          <a:xfrm>
            <a:off x="231035" y="4700599"/>
            <a:ext cx="6897322" cy="4663008"/>
          </a:xfrm>
          <a:prstGeom prst="rect">
            <a:avLst/>
          </a:prstGeom>
          <a:noFill/>
        </p:spPr>
        <p:txBody>
          <a:bodyPr wrap="square" rtlCol="0">
            <a:spAutoFit/>
          </a:bodyPr>
          <a:lstStyle/>
          <a:p>
            <a:pPr algn="just">
              <a:spcAft>
                <a:spcPts val="800"/>
              </a:spcAft>
            </a:pPr>
            <a:r>
              <a:rPr lang="es-ES" sz="1400" kern="100" dirty="0">
                <a:effectLst/>
                <a:ea typeface="Aptos" panose="020B0004020202020204" pitchFamily="34" charset="0"/>
                <a:cs typeface="Times New Roman" panose="02020603050405020304" pitchFamily="18" charset="0"/>
              </a:rPr>
              <a:t>La metodología de acompañamiento desde el trabajo social sitúa la intervención con la persona y su contexto como el principal ámbito de la intervención social. </a:t>
            </a:r>
          </a:p>
          <a:p>
            <a:pPr marL="0" marR="0" algn="just">
              <a:spcBef>
                <a:spcPts val="0"/>
              </a:spcBef>
              <a:spcAft>
                <a:spcPts val="800"/>
              </a:spcAft>
            </a:pPr>
            <a:r>
              <a:rPr lang="es-ES" sz="1400" kern="100" dirty="0">
                <a:effectLst/>
                <a:ea typeface="Aptos" panose="020B0004020202020204" pitchFamily="34" charset="0"/>
                <a:cs typeface="Times New Roman" panose="02020603050405020304" pitchFamily="18" charset="0"/>
              </a:rPr>
              <a:t>Este acompañamiento tiene como máximo objetivo establecer una relación cercana y de confianza entre ellos, sobre todo con los progenitores, de forma que puedan encontrar en mi figura de trabajadora social un referente en los momentos de necesidad, se trata de una relación de ayuda y apoyo. Esto va más allá de la mera gestión de prestaciones y de recursos. Se trata también de actuar como puente para facilitar el acceso a los recursos del entorno. En muchos casos, se incluye el soporte emocional y físico que los demás compañeros del equipo asistencial de nuestra Fundación pueden aportar para la mejora de la calidad de vida del menor enfermo y su familia. </a:t>
            </a:r>
          </a:p>
          <a:p>
            <a:pPr marL="0" marR="0">
              <a:spcBef>
                <a:spcPts val="0"/>
              </a:spcBef>
              <a:spcAft>
                <a:spcPts val="800"/>
              </a:spcAft>
            </a:pPr>
            <a:endParaRPr lang="es-ES" sz="1400" kern="100" dirty="0">
              <a:effectLst/>
              <a:ea typeface="Aptos" panose="020B0004020202020204" pitchFamily="34" charset="0"/>
              <a:cs typeface="Times New Roman" panose="02020603050405020304" pitchFamily="18" charset="0"/>
            </a:endParaRPr>
          </a:p>
          <a:p>
            <a:pPr marL="0" marR="0">
              <a:spcBef>
                <a:spcPts val="0"/>
              </a:spcBef>
              <a:spcAft>
                <a:spcPts val="800"/>
              </a:spcAft>
            </a:pPr>
            <a:r>
              <a:rPr lang="es-ES" sz="1400" kern="100" dirty="0">
                <a:effectLst/>
                <a:ea typeface="Aptos" panose="020B0004020202020204" pitchFamily="34" charset="0"/>
                <a:cs typeface="Times New Roman" panose="02020603050405020304" pitchFamily="18" charset="0"/>
              </a:rPr>
              <a:t>De este modo,</a:t>
            </a:r>
            <a:r>
              <a:rPr lang="es-ES" sz="1400" kern="100" dirty="0">
                <a:ea typeface="Aptos" panose="020B0004020202020204" pitchFamily="34" charset="0"/>
                <a:cs typeface="Times New Roman" panose="02020603050405020304" pitchFamily="18" charset="0"/>
              </a:rPr>
              <a:t> desde el trabajo social, hemos atendido </a:t>
            </a:r>
            <a:r>
              <a:rPr lang="es-ES" sz="1400" kern="100" dirty="0">
                <a:effectLst/>
                <a:ea typeface="Aptos" panose="020B0004020202020204" pitchFamily="34" charset="0"/>
                <a:cs typeface="Times New Roman" panose="02020603050405020304" pitchFamily="18" charset="0"/>
              </a:rPr>
              <a:t>a: </a:t>
            </a:r>
          </a:p>
          <a:p>
            <a:pPr marL="0" marR="0">
              <a:lnSpc>
                <a:spcPct val="107000"/>
              </a:lnSpc>
              <a:spcBef>
                <a:spcPts val="0"/>
              </a:spcBef>
              <a:spcAft>
                <a:spcPts val="800"/>
              </a:spcAft>
            </a:pPr>
            <a:r>
              <a:rPr lang="es-ES" sz="2400" b="1" kern="100" dirty="0">
                <a:solidFill>
                  <a:srgbClr val="7EBA00"/>
                </a:solidFill>
                <a:effectLst/>
                <a:latin typeface="Dosis" pitchFamily="2" charset="0"/>
                <a:ea typeface="Aptos" panose="020B0004020202020204" pitchFamily="34" charset="0"/>
                <a:cs typeface="Times New Roman" panose="02020603050405020304" pitchFamily="18" charset="0"/>
              </a:rPr>
              <a:t>170 familias durante el año 2023</a:t>
            </a:r>
            <a:endParaRPr lang="es-ES" sz="1400" kern="100" dirty="0">
              <a:ea typeface="Aptos" panose="020B0004020202020204" pitchFamily="34" charset="0"/>
              <a:cs typeface="Times New Roman" panose="02020603050405020304" pitchFamily="18" charset="0"/>
            </a:endParaRPr>
          </a:p>
          <a:p>
            <a:pPr marL="0" marR="0" algn="just">
              <a:spcBef>
                <a:spcPts val="0"/>
              </a:spcBef>
              <a:spcAft>
                <a:spcPts val="800"/>
              </a:spcAft>
            </a:pPr>
            <a:r>
              <a:rPr lang="es-ES" sz="1400" kern="100" dirty="0">
                <a:effectLst/>
                <a:ea typeface="Aptos" panose="020B0004020202020204" pitchFamily="34" charset="0"/>
                <a:cs typeface="Times New Roman" panose="02020603050405020304" pitchFamily="18" charset="0"/>
              </a:rPr>
              <a:t>En el trabajo diario y de coordinación con otras entidades o servicios públicos y privados, como trabajadora social, mantengo una estrecha relación con el departamento de trabajo social del hospital y con las maestras del aula hospitalaria, así como con el personal sanitario, de forma que podemos compartir entre todos las necesidades detectadas entre las familias, y ayudar a darles respuestas. </a:t>
            </a:r>
            <a:r>
              <a:rPr lang="es-ES" sz="1400" kern="150" dirty="0">
                <a:effectLst/>
                <a:ea typeface="SimSun" panose="02010600030101010101" pitchFamily="2" charset="-122"/>
                <a:cs typeface="Lucida Sans" panose="020B0602030504020204" pitchFamily="34" charset="0"/>
              </a:rPr>
              <a:t> </a:t>
            </a:r>
            <a:endParaRPr lang="es-ES" sz="1450" dirty="0"/>
          </a:p>
        </p:txBody>
      </p:sp>
      <p:sp>
        <p:nvSpPr>
          <p:cNvPr id="17" name="CuadroTexto 16">
            <a:extLst>
              <a:ext uri="{FF2B5EF4-FFF2-40B4-BE49-F238E27FC236}">
                <a16:creationId xmlns:a16="http://schemas.microsoft.com/office/drawing/2014/main" id="{99A65707-5A22-7C79-F650-41A14E95D59F}"/>
              </a:ext>
            </a:extLst>
          </p:cNvPr>
          <p:cNvSpPr txBox="1"/>
          <p:nvPr/>
        </p:nvSpPr>
        <p:spPr>
          <a:xfrm>
            <a:off x="231035" y="10312112"/>
            <a:ext cx="6367989" cy="307905"/>
          </a:xfrm>
          <a:prstGeom prst="rect">
            <a:avLst/>
          </a:prstGeom>
          <a:noFill/>
        </p:spPr>
        <p:txBody>
          <a:bodyPr wrap="square" rtlCol="0">
            <a:spAutoFit/>
          </a:bodyPr>
          <a:lstStyle/>
          <a:p>
            <a:r>
              <a:rPr lang="es-ES" sz="1401" b="1" dirty="0"/>
              <a:t>PÁG. 11     </a:t>
            </a:r>
            <a:r>
              <a:rPr lang="es-ES" sz="1401" dirty="0"/>
              <a:t>NUESTROS SERVICIOS|TRABAJO SOCIAL  </a:t>
            </a:r>
          </a:p>
        </p:txBody>
      </p:sp>
      <p:pic>
        <p:nvPicPr>
          <p:cNvPr id="5" name="Picture 4" descr="A group of people sitting at a table&#10;&#10;Description automatically generated">
            <a:extLst>
              <a:ext uri="{FF2B5EF4-FFF2-40B4-BE49-F238E27FC236}">
                <a16:creationId xmlns:a16="http://schemas.microsoft.com/office/drawing/2014/main" id="{BA2EEE10-C37C-59A8-F492-A8EAC90194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7287" y="1706524"/>
            <a:ext cx="3612602" cy="2445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uadroTexto 13">
            <a:extLst>
              <a:ext uri="{FF2B5EF4-FFF2-40B4-BE49-F238E27FC236}">
                <a16:creationId xmlns:a16="http://schemas.microsoft.com/office/drawing/2014/main" id="{74B52116-848F-64F0-11B3-8886055C7DDA}"/>
              </a:ext>
            </a:extLst>
          </p:cNvPr>
          <p:cNvSpPr txBox="1"/>
          <p:nvPr/>
        </p:nvSpPr>
        <p:spPr>
          <a:xfrm>
            <a:off x="3577287" y="4218589"/>
            <a:ext cx="3582609" cy="276999"/>
          </a:xfrm>
          <a:prstGeom prst="rect">
            <a:avLst/>
          </a:prstGeom>
          <a:noFill/>
        </p:spPr>
        <p:txBody>
          <a:bodyPr wrap="square" rtlCol="0">
            <a:spAutoFit/>
          </a:bodyPr>
          <a:lstStyle/>
          <a:p>
            <a:pPr algn="ctr"/>
            <a:r>
              <a:rPr lang="es-ES" sz="1200" i="1" dirty="0"/>
              <a:t>Macarena, trabajadora social de Fundación Olivares</a:t>
            </a:r>
          </a:p>
        </p:txBody>
      </p:sp>
      <p:cxnSp>
        <p:nvCxnSpPr>
          <p:cNvPr id="7" name="Conector recto 15">
            <a:extLst>
              <a:ext uri="{FF2B5EF4-FFF2-40B4-BE49-F238E27FC236}">
                <a16:creationId xmlns:a16="http://schemas.microsoft.com/office/drawing/2014/main" id="{282F729A-8E52-7F40-4012-7E06CCF7CEBE}"/>
              </a:ext>
            </a:extLst>
          </p:cNvPr>
          <p:cNvCxnSpPr>
            <a:cxnSpLocks/>
          </p:cNvCxnSpPr>
          <p:nvPr/>
        </p:nvCxnSpPr>
        <p:spPr>
          <a:xfrm>
            <a:off x="3668486" y="4469141"/>
            <a:ext cx="33528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11" name="Título 1">
            <a:extLst>
              <a:ext uri="{FF2B5EF4-FFF2-40B4-BE49-F238E27FC236}">
                <a16:creationId xmlns:a16="http://schemas.microsoft.com/office/drawing/2014/main" id="{8A722185-1963-7317-4109-0C8526785084}"/>
              </a:ext>
            </a:extLst>
          </p:cNvPr>
          <p:cNvSpPr>
            <a:spLocks noGrp="1"/>
          </p:cNvSpPr>
          <p:nvPr>
            <p:ph type="title"/>
          </p:nvPr>
        </p:nvSpPr>
        <p:spPr>
          <a:xfrm>
            <a:off x="736704" y="225748"/>
            <a:ext cx="6520220" cy="1042582"/>
          </a:xfrm>
        </p:spPr>
        <p:txBody>
          <a:bodyPr>
            <a:normAutofit fontScale="90000"/>
          </a:bodyPr>
          <a:lstStyle/>
          <a:p>
            <a:pPr algn="r">
              <a:lnSpc>
                <a:spcPct val="100000"/>
              </a:lnSpc>
            </a:pPr>
            <a:r>
              <a:rPr lang="es-ES" sz="2800" dirty="0"/>
              <a:t>NUESTROS SERVICIOS</a:t>
            </a:r>
            <a:br>
              <a:rPr lang="es-ES" sz="2800" dirty="0"/>
            </a:br>
            <a:r>
              <a:rPr lang="es-ES" sz="4000" b="1" dirty="0">
                <a:solidFill>
                  <a:srgbClr val="7EBA00"/>
                </a:solidFill>
                <a:latin typeface="Dosis" pitchFamily="2" charset="0"/>
                <a:ea typeface="Adobe Gothic Std B" panose="020B0800000000000000" pitchFamily="34" charset="-128"/>
              </a:rPr>
              <a:t>TRABAJO SOCIAL</a:t>
            </a:r>
            <a:endParaRPr lang="es-ES" sz="2400" b="1" dirty="0">
              <a:solidFill>
                <a:srgbClr val="7EBA00"/>
              </a:solidFill>
              <a:latin typeface="Dosis" pitchFamily="2" charset="0"/>
            </a:endParaRPr>
          </a:p>
        </p:txBody>
      </p:sp>
      <p:cxnSp>
        <p:nvCxnSpPr>
          <p:cNvPr id="12" name="Conector recto 11">
            <a:extLst>
              <a:ext uri="{FF2B5EF4-FFF2-40B4-BE49-F238E27FC236}">
                <a16:creationId xmlns:a16="http://schemas.microsoft.com/office/drawing/2014/main" id="{4ED503F4-6C97-56D2-46B8-E649B2F731A7}"/>
              </a:ext>
            </a:extLst>
          </p:cNvPr>
          <p:cNvCxnSpPr>
            <a:cxnSpLocks/>
          </p:cNvCxnSpPr>
          <p:nvPr/>
        </p:nvCxnSpPr>
        <p:spPr>
          <a:xfrm flipV="1">
            <a:off x="3779837" y="1256846"/>
            <a:ext cx="3444014" cy="1148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06825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837CA-F347-1D56-5412-8997CD84C649}"/>
            </a:ext>
          </a:extLst>
        </p:cNvPr>
        <p:cNvGrpSpPr/>
        <p:nvPr/>
      </p:nvGrpSpPr>
      <p:grpSpPr>
        <a:xfrm>
          <a:off x="0" y="0"/>
          <a:ext cx="0" cy="0"/>
          <a:chOff x="0" y="0"/>
          <a:chExt cx="0" cy="0"/>
        </a:xfrm>
      </p:grpSpPr>
      <p:sp>
        <p:nvSpPr>
          <p:cNvPr id="9" name="CuadroTexto 8">
            <a:extLst>
              <a:ext uri="{FF2B5EF4-FFF2-40B4-BE49-F238E27FC236}">
                <a16:creationId xmlns:a16="http://schemas.microsoft.com/office/drawing/2014/main" id="{9B15B112-1E9E-8862-4840-F06F303988B1}"/>
              </a:ext>
            </a:extLst>
          </p:cNvPr>
          <p:cNvSpPr txBox="1"/>
          <p:nvPr/>
        </p:nvSpPr>
        <p:spPr>
          <a:xfrm>
            <a:off x="197958" y="1026400"/>
            <a:ext cx="3653594" cy="5182509"/>
          </a:xfrm>
          <a:prstGeom prst="rect">
            <a:avLst/>
          </a:prstGeom>
          <a:noFill/>
        </p:spPr>
        <p:txBody>
          <a:bodyPr wrap="square" rtlCol="0">
            <a:spAutoFit/>
          </a:bodyPr>
          <a:lstStyle/>
          <a:p>
            <a:pPr marL="0" marR="0">
              <a:lnSpc>
                <a:spcPct val="107000"/>
              </a:lnSpc>
              <a:spcBef>
                <a:spcPts val="0"/>
              </a:spcBef>
              <a:spcAft>
                <a:spcPts val="800"/>
              </a:spcAft>
            </a:pPr>
            <a:r>
              <a:rPr lang="es-ES" sz="2800" b="1" kern="100" dirty="0">
                <a:solidFill>
                  <a:srgbClr val="7EBA00"/>
                </a:solidFill>
                <a:effectLst/>
                <a:latin typeface="Dosis" pitchFamily="2" charset="0"/>
                <a:ea typeface="Aptos" panose="020B0004020202020204" pitchFamily="34" charset="0"/>
                <a:cs typeface="Times New Roman" panose="02020603050405020304" pitchFamily="18" charset="0"/>
              </a:rPr>
              <a:t>AYUDAS</a:t>
            </a:r>
            <a:endParaRPr lang="es-ES" sz="2800" kern="100" dirty="0">
              <a:ea typeface="Aptos" panose="020B0004020202020204" pitchFamily="34" charset="0"/>
              <a:cs typeface="Times New Roman" panose="02020603050405020304" pitchFamily="18" charset="0"/>
            </a:endParaRPr>
          </a:p>
          <a:p>
            <a:pPr marL="0" marR="0" algn="just">
              <a:spcBef>
                <a:spcPts val="0"/>
              </a:spcBef>
              <a:spcAft>
                <a:spcPts val="800"/>
              </a:spcAft>
            </a:pPr>
            <a:r>
              <a:rPr lang="es-ES" sz="1400" kern="100" dirty="0">
                <a:effectLst/>
                <a:ea typeface="Aptos" panose="020B0004020202020204" pitchFamily="34" charset="0"/>
                <a:cs typeface="Times New Roman" panose="02020603050405020304" pitchFamily="18" charset="0"/>
              </a:rPr>
              <a:t>Entre las diferentes ayudas prestadas por parte de Fundación Olivares cabe destacar la ayuda en la dispensación de medicación para niños enfermos, ayudas económicas para transporte, comida, ropa, gastos de material ortopédico y material escolar. </a:t>
            </a:r>
          </a:p>
          <a:p>
            <a:pPr marL="0" marR="0" algn="just">
              <a:spcBef>
                <a:spcPts val="0"/>
              </a:spcBef>
              <a:spcAft>
                <a:spcPts val="800"/>
              </a:spcAft>
            </a:pPr>
            <a:r>
              <a:rPr lang="es-ES" sz="1400" kern="100" dirty="0">
                <a:effectLst/>
                <a:ea typeface="Aptos" panose="020B0004020202020204" pitchFamily="34" charset="0"/>
                <a:cs typeface="Times New Roman" panose="02020603050405020304" pitchFamily="18" charset="0"/>
              </a:rPr>
              <a:t>Cabe hacer especial referencia a las ayudas que podemos prestar a familias con hijos con enfermedades onco-hematológicas gracias a los fondos extraordinarios de Fundación Aladina. Y, por supuesto, hacemos mención especial a Óptica </a:t>
            </a:r>
            <a:r>
              <a:rPr lang="es-ES" sz="1400" kern="100" dirty="0" err="1">
                <a:effectLst/>
                <a:ea typeface="Aptos" panose="020B0004020202020204" pitchFamily="34" charset="0"/>
                <a:cs typeface="Times New Roman" panose="02020603050405020304" pitchFamily="18" charset="0"/>
              </a:rPr>
              <a:t>Manoja</a:t>
            </a:r>
            <a:r>
              <a:rPr lang="es-ES" sz="1400" kern="100" dirty="0">
                <a:effectLst/>
                <a:ea typeface="Aptos" panose="020B0004020202020204" pitchFamily="34" charset="0"/>
                <a:cs typeface="Times New Roman" panose="02020603050405020304" pitchFamily="18" charset="0"/>
              </a:rPr>
              <a:t>. Gracias a Pedro y Ana podemos ayudar a muchas familias para que sus hijos puedan llevar lentes recién graduadas con monturas nuevas.  </a:t>
            </a:r>
          </a:p>
          <a:p>
            <a:pPr algn="just">
              <a:spcAft>
                <a:spcPts val="800"/>
              </a:spcAft>
            </a:pPr>
            <a:endParaRPr lang="es-ES" sz="1400" kern="100" dirty="0">
              <a:effectLs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s-ES" sz="1400" kern="100" dirty="0">
              <a:effectLst/>
              <a:ea typeface="Aptos" panose="020B0004020202020204" pitchFamily="34" charset="0"/>
              <a:cs typeface="Times New Roman" panose="02020603050405020304" pitchFamily="18" charset="0"/>
            </a:endParaRPr>
          </a:p>
          <a:p>
            <a:pPr algn="just"/>
            <a:endParaRPr lang="es-ES" sz="1400" dirty="0"/>
          </a:p>
          <a:p>
            <a:pPr algn="just"/>
            <a:endParaRPr lang="es-ES" sz="1450" dirty="0"/>
          </a:p>
        </p:txBody>
      </p:sp>
      <p:sp>
        <p:nvSpPr>
          <p:cNvPr id="5" name="TextBox 4">
            <a:extLst>
              <a:ext uri="{FF2B5EF4-FFF2-40B4-BE49-F238E27FC236}">
                <a16:creationId xmlns:a16="http://schemas.microsoft.com/office/drawing/2014/main" id="{47D47603-0BBF-3D2B-FA79-AB5A6522CFA3}"/>
              </a:ext>
            </a:extLst>
          </p:cNvPr>
          <p:cNvSpPr txBox="1"/>
          <p:nvPr/>
        </p:nvSpPr>
        <p:spPr>
          <a:xfrm>
            <a:off x="197958" y="5966979"/>
            <a:ext cx="7130681" cy="3156185"/>
          </a:xfrm>
          <a:prstGeom prst="rect">
            <a:avLst/>
          </a:prstGeom>
          <a:noFill/>
        </p:spPr>
        <p:txBody>
          <a:bodyPr wrap="square">
            <a:spAutoFit/>
          </a:bodyPr>
          <a:lstStyle/>
          <a:p>
            <a:pPr marL="0" marR="0" algn="just">
              <a:spcBef>
                <a:spcPts val="0"/>
              </a:spcBef>
              <a:spcAft>
                <a:spcPts val="800"/>
              </a:spcAft>
            </a:pPr>
            <a:r>
              <a:rPr lang="es-ES" sz="1400" kern="100" dirty="0">
                <a:effectLst/>
                <a:ea typeface="Aptos" panose="020B0004020202020204" pitchFamily="34" charset="0"/>
                <a:cs typeface="Times New Roman" panose="02020603050405020304" pitchFamily="18" charset="0"/>
              </a:rPr>
              <a:t>Entre mis funciones, cabría también destacar la implicación en la realización de charlas a diferentes grupos y centros educativos para hacerles llegar nuestra labor, la importancia del voluntariado y de la donación de médula. Además, desde este año 2023, formo parte de la mesa de trabajo creada en la Universidad de Málaga para dar visibilidad al cáncer y otras enfermedades, poner en valor los recursos propios de la Universidad y ayudar a los alumnos universitarios enfermos en el proceso de estudio en la etapa universitaria. </a:t>
            </a:r>
          </a:p>
          <a:p>
            <a:pPr marL="0" marR="0">
              <a:spcBef>
                <a:spcPts val="0"/>
              </a:spcBef>
              <a:spcAft>
                <a:spcPts val="800"/>
              </a:spcAft>
            </a:pPr>
            <a:endParaRPr lang="es-ES" sz="1600" kern="100" dirty="0">
              <a:effectLst/>
              <a:ea typeface="Aptos" panose="020B0004020202020204" pitchFamily="34" charset="0"/>
              <a:cs typeface="Times New Roman" panose="02020603050405020304" pitchFamily="18" charset="0"/>
            </a:endParaRPr>
          </a:p>
          <a:p>
            <a:pPr marL="0" marR="0">
              <a:spcBef>
                <a:spcPts val="0"/>
              </a:spcBef>
              <a:spcAft>
                <a:spcPts val="800"/>
              </a:spcAft>
            </a:pPr>
            <a:r>
              <a:rPr lang="es-ES" sz="1400" b="1" kern="100" dirty="0">
                <a:solidFill>
                  <a:srgbClr val="7DBA04"/>
                </a:solidFill>
                <a:effectLst/>
                <a:latin typeface="Dosis" pitchFamily="2" charset="0"/>
                <a:ea typeface="Aptos" panose="020B0004020202020204" pitchFamily="34" charset="0"/>
                <a:cs typeface="Times New Roman" panose="02020603050405020304" pitchFamily="18" charset="0"/>
              </a:rPr>
              <a:t>VIVIENDA DE ACOGIDA</a:t>
            </a:r>
          </a:p>
          <a:p>
            <a:pPr marL="0" marR="0">
              <a:spcBef>
                <a:spcPts val="0"/>
              </a:spcBef>
              <a:spcAft>
                <a:spcPts val="800"/>
              </a:spcAft>
            </a:pPr>
            <a:r>
              <a:rPr lang="es-ES" sz="1400" kern="100" dirty="0">
                <a:effectLst/>
                <a:ea typeface="Aptos" panose="020B0004020202020204" pitchFamily="34" charset="0"/>
                <a:cs typeface="Times New Roman" panose="02020603050405020304" pitchFamily="18" charset="0"/>
              </a:rPr>
              <a:t>Destacamos el recurso de alojamiento del que dispone nuestra Fundación. </a:t>
            </a:r>
          </a:p>
          <a:p>
            <a:pPr marL="0" marR="0">
              <a:spcBef>
                <a:spcPts val="0"/>
              </a:spcBef>
              <a:spcAft>
                <a:spcPts val="800"/>
              </a:spcAft>
            </a:pPr>
            <a:r>
              <a:rPr lang="es-ES" sz="1400" kern="100" dirty="0">
                <a:effectLst/>
                <a:ea typeface="Aptos" panose="020B0004020202020204" pitchFamily="34" charset="0"/>
                <a:cs typeface="Times New Roman" panose="02020603050405020304" pitchFamily="18" charset="0"/>
              </a:rPr>
              <a:t>Este ha dado cobijo a:</a:t>
            </a:r>
          </a:p>
          <a:p>
            <a:pPr marL="0" marR="0">
              <a:lnSpc>
                <a:spcPct val="107000"/>
              </a:lnSpc>
              <a:spcBef>
                <a:spcPts val="0"/>
              </a:spcBef>
              <a:spcAft>
                <a:spcPts val="800"/>
              </a:spcAft>
            </a:pPr>
            <a:r>
              <a:rPr lang="es-ES" sz="2400" b="1" kern="100" dirty="0">
                <a:solidFill>
                  <a:srgbClr val="7EBA00"/>
                </a:solidFill>
                <a:effectLst/>
                <a:latin typeface="Dosis" pitchFamily="2" charset="0"/>
                <a:ea typeface="Aptos" panose="020B0004020202020204" pitchFamily="34" charset="0"/>
                <a:cs typeface="Times New Roman" panose="02020603050405020304" pitchFamily="18" charset="0"/>
              </a:rPr>
              <a:t>4 familias diferentes durante 2023</a:t>
            </a:r>
            <a:r>
              <a:rPr lang="es-ES" sz="2000" b="1" kern="150" dirty="0">
                <a:solidFill>
                  <a:srgbClr val="7EBA00"/>
                </a:solidFill>
                <a:effectLst/>
                <a:latin typeface="Dosis" pitchFamily="2" charset="0"/>
                <a:ea typeface="SimSun" panose="02010600030101010101" pitchFamily="2" charset="-122"/>
                <a:cs typeface="Lucida Sans" panose="020B0602030504020204" pitchFamily="34" charset="0"/>
              </a:rPr>
              <a:t> </a:t>
            </a:r>
            <a:endParaRPr lang="es-ES" sz="1600" b="1" kern="100" dirty="0">
              <a:solidFill>
                <a:srgbClr val="7EBA00"/>
              </a:solidFill>
              <a:effectLst/>
              <a:latin typeface="Dosis" pitchFamily="2"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12D76BC-9DD2-67A6-56C7-9E06A8825F9A}"/>
              </a:ext>
            </a:extLst>
          </p:cNvPr>
          <p:cNvSpPr txBox="1"/>
          <p:nvPr/>
        </p:nvSpPr>
        <p:spPr>
          <a:xfrm>
            <a:off x="3779837" y="1609330"/>
            <a:ext cx="3533614" cy="4175502"/>
          </a:xfrm>
          <a:prstGeom prst="rect">
            <a:avLst/>
          </a:prstGeom>
          <a:noFill/>
        </p:spPr>
        <p:txBody>
          <a:bodyPr wrap="square">
            <a:spAutoFit/>
          </a:bodyPr>
          <a:lstStyle/>
          <a:p>
            <a:pPr algn="just">
              <a:spcAft>
                <a:spcPts val="800"/>
              </a:spcAft>
            </a:pPr>
            <a:r>
              <a:rPr lang="es-ES" sz="1400" kern="100" dirty="0">
                <a:effectLst/>
                <a:ea typeface="Aptos" panose="020B0004020202020204" pitchFamily="34" charset="0"/>
                <a:cs typeface="Times New Roman" panose="02020603050405020304" pitchFamily="18" charset="0"/>
              </a:rPr>
              <a:t>Por otro lado, prestamos ayudas para necesidades básicas y relacionadas con la enfermedad y los tratamientos que reciben los menores enfermos a familias que han sido derivadas por parte de diferentes especialidades del Hospital Materno Infantil a nuestra entidad. </a:t>
            </a:r>
          </a:p>
          <a:p>
            <a:pPr marL="0" marR="0" algn="just">
              <a:spcBef>
                <a:spcPts val="0"/>
              </a:spcBef>
              <a:spcAft>
                <a:spcPts val="800"/>
              </a:spcAft>
            </a:pPr>
            <a:r>
              <a:rPr lang="es-ES" sz="1400" kern="100" dirty="0">
                <a:effectLst/>
                <a:ea typeface="Aptos" panose="020B0004020202020204" pitchFamily="34" charset="0"/>
                <a:cs typeface="Times New Roman" panose="02020603050405020304" pitchFamily="18" charset="0"/>
              </a:rPr>
              <a:t>Es importante también reflejar el préstamo de material ortopédico, y en especial de sillas de ruedas, para niños y niñas que se encuentran en pleno tratamiento y no tienen fuerzas suficientes para poder desplazarse cómodamente. </a:t>
            </a:r>
          </a:p>
          <a:p>
            <a:pPr marL="0" marR="0" algn="just">
              <a:spcBef>
                <a:spcPts val="0"/>
              </a:spcBef>
              <a:spcAft>
                <a:spcPts val="800"/>
              </a:spcAft>
            </a:pPr>
            <a:r>
              <a:rPr lang="es-ES" sz="1400" kern="100" dirty="0">
                <a:effectLst/>
                <a:ea typeface="Aptos" panose="020B0004020202020204" pitchFamily="34" charset="0"/>
                <a:cs typeface="Times New Roman" panose="02020603050405020304" pitchFamily="18" charset="0"/>
              </a:rPr>
              <a:t>Por último, y gracias a la colaboración de </a:t>
            </a:r>
            <a:r>
              <a:rPr lang="es-ES" sz="1400" kern="100" dirty="0" err="1">
                <a:effectLst/>
                <a:ea typeface="Aptos" panose="020B0004020202020204" pitchFamily="34" charset="0"/>
                <a:cs typeface="Times New Roman" panose="02020603050405020304" pitchFamily="18" charset="0"/>
              </a:rPr>
              <a:t>Xenon</a:t>
            </a:r>
            <a:r>
              <a:rPr lang="es-ES" sz="1400" kern="100" dirty="0">
                <a:effectLst/>
                <a:ea typeface="Aptos" panose="020B0004020202020204" pitchFamily="34" charset="0"/>
                <a:cs typeface="Times New Roman" panose="02020603050405020304" pitchFamily="18" charset="0"/>
              </a:rPr>
              <a:t> Spain, algunos alumnos pueden seguir sus clases desde el hospital a través de las </a:t>
            </a:r>
            <a:r>
              <a:rPr lang="es-ES" sz="1400" kern="100" dirty="0" err="1">
                <a:effectLst/>
                <a:ea typeface="Aptos" panose="020B0004020202020204" pitchFamily="34" charset="0"/>
                <a:cs typeface="Times New Roman" panose="02020603050405020304" pitchFamily="18" charset="0"/>
              </a:rPr>
              <a:t>tablets</a:t>
            </a:r>
            <a:r>
              <a:rPr lang="es-ES" sz="1400" kern="100" dirty="0">
                <a:effectLst/>
                <a:ea typeface="Aptos" panose="020B0004020202020204" pitchFamily="34" charset="0"/>
                <a:cs typeface="Times New Roman" panose="02020603050405020304" pitchFamily="18" charset="0"/>
              </a:rPr>
              <a:t> que nos donó ella misma para esta tarea. </a:t>
            </a:r>
            <a:endParaRPr lang="es-ES" sz="1800" dirty="0"/>
          </a:p>
        </p:txBody>
      </p:sp>
      <p:sp>
        <p:nvSpPr>
          <p:cNvPr id="8" name="Título 1">
            <a:extLst>
              <a:ext uri="{FF2B5EF4-FFF2-40B4-BE49-F238E27FC236}">
                <a16:creationId xmlns:a16="http://schemas.microsoft.com/office/drawing/2014/main" id="{8D63B049-3039-5224-C515-D5BF33C6F35A}"/>
              </a:ext>
            </a:extLst>
          </p:cNvPr>
          <p:cNvSpPr>
            <a:spLocks noGrp="1"/>
          </p:cNvSpPr>
          <p:nvPr>
            <p:ph type="title"/>
          </p:nvPr>
        </p:nvSpPr>
        <p:spPr>
          <a:xfrm>
            <a:off x="736704" y="225748"/>
            <a:ext cx="6520220" cy="1042582"/>
          </a:xfrm>
        </p:spPr>
        <p:txBody>
          <a:bodyPr>
            <a:normAutofit fontScale="90000"/>
          </a:bodyPr>
          <a:lstStyle/>
          <a:p>
            <a:pPr algn="r">
              <a:lnSpc>
                <a:spcPct val="100000"/>
              </a:lnSpc>
            </a:pPr>
            <a:r>
              <a:rPr lang="es-ES" sz="2800" dirty="0"/>
              <a:t>NUESTROS SERVICIOS</a:t>
            </a:r>
            <a:br>
              <a:rPr lang="es-ES" sz="2800" dirty="0"/>
            </a:br>
            <a:r>
              <a:rPr lang="es-ES" sz="4000" b="1" dirty="0">
                <a:solidFill>
                  <a:srgbClr val="7EBA00"/>
                </a:solidFill>
                <a:latin typeface="Dosis" pitchFamily="2" charset="0"/>
                <a:ea typeface="Adobe Gothic Std B" panose="020B0800000000000000" pitchFamily="34" charset="-128"/>
              </a:rPr>
              <a:t>TRABAJO SOCIAL</a:t>
            </a:r>
            <a:endParaRPr lang="es-ES" sz="2400" b="1" dirty="0">
              <a:solidFill>
                <a:srgbClr val="7EBA00"/>
              </a:solidFill>
              <a:latin typeface="Dosis" pitchFamily="2" charset="0"/>
            </a:endParaRPr>
          </a:p>
        </p:txBody>
      </p:sp>
      <p:cxnSp>
        <p:nvCxnSpPr>
          <p:cNvPr id="10" name="Conector recto 9">
            <a:extLst>
              <a:ext uri="{FF2B5EF4-FFF2-40B4-BE49-F238E27FC236}">
                <a16:creationId xmlns:a16="http://schemas.microsoft.com/office/drawing/2014/main" id="{323FDE50-BA92-C042-80DB-E6A091844B92}"/>
              </a:ext>
            </a:extLst>
          </p:cNvPr>
          <p:cNvCxnSpPr>
            <a:cxnSpLocks/>
          </p:cNvCxnSpPr>
          <p:nvPr/>
        </p:nvCxnSpPr>
        <p:spPr>
          <a:xfrm flipV="1">
            <a:off x="3779837" y="1256846"/>
            <a:ext cx="3444014" cy="11484"/>
          </a:xfrm>
          <a:prstGeom prst="line">
            <a:avLst/>
          </a:prstGeom>
        </p:spPr>
        <p:style>
          <a:lnRef idx="1">
            <a:schemeClr val="dk1"/>
          </a:lnRef>
          <a:fillRef idx="0">
            <a:schemeClr val="dk1"/>
          </a:fillRef>
          <a:effectRef idx="0">
            <a:schemeClr val="dk1"/>
          </a:effectRef>
          <a:fontRef idx="minor">
            <a:schemeClr val="tx1"/>
          </a:fontRef>
        </p:style>
      </p:cxnSp>
      <p:sp>
        <p:nvSpPr>
          <p:cNvPr id="11" name="CuadroTexto 10">
            <a:extLst>
              <a:ext uri="{FF2B5EF4-FFF2-40B4-BE49-F238E27FC236}">
                <a16:creationId xmlns:a16="http://schemas.microsoft.com/office/drawing/2014/main" id="{611E0B11-3728-EEB4-BF7E-9F5FBC845433}"/>
              </a:ext>
            </a:extLst>
          </p:cNvPr>
          <p:cNvSpPr txBox="1"/>
          <p:nvPr/>
        </p:nvSpPr>
        <p:spPr>
          <a:xfrm>
            <a:off x="231035" y="10312112"/>
            <a:ext cx="6367989" cy="307905"/>
          </a:xfrm>
          <a:prstGeom prst="rect">
            <a:avLst/>
          </a:prstGeom>
          <a:noFill/>
        </p:spPr>
        <p:txBody>
          <a:bodyPr wrap="square" rtlCol="0">
            <a:spAutoFit/>
          </a:bodyPr>
          <a:lstStyle/>
          <a:p>
            <a:r>
              <a:rPr lang="es-ES" sz="1401" b="1" dirty="0"/>
              <a:t>PÁG. 12     </a:t>
            </a:r>
            <a:r>
              <a:rPr lang="es-ES" sz="1401" dirty="0"/>
              <a:t>NUESTROS SERVICIOS|TRABAJO SOCIAL  </a:t>
            </a:r>
          </a:p>
        </p:txBody>
      </p:sp>
    </p:spTree>
    <p:extLst>
      <p:ext uri="{BB962C8B-B14F-4D97-AF65-F5344CB8AC3E}">
        <p14:creationId xmlns:p14="http://schemas.microsoft.com/office/powerpoint/2010/main" val="4274680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FB8BB-A8D6-45F5-7E5B-63FDEBB66461}"/>
            </a:ext>
          </a:extLst>
        </p:cNvPr>
        <p:cNvGrpSpPr/>
        <p:nvPr/>
      </p:nvGrpSpPr>
      <p:grpSpPr>
        <a:xfrm>
          <a:off x="0" y="0"/>
          <a:ext cx="0" cy="0"/>
          <a:chOff x="0" y="0"/>
          <a:chExt cx="0" cy="0"/>
        </a:xfrm>
      </p:grpSpPr>
      <p:sp>
        <p:nvSpPr>
          <p:cNvPr id="9" name="CuadroTexto 8">
            <a:extLst>
              <a:ext uri="{FF2B5EF4-FFF2-40B4-BE49-F238E27FC236}">
                <a16:creationId xmlns:a16="http://schemas.microsoft.com/office/drawing/2014/main" id="{DCB1A498-F78C-EEE7-9F4C-43D1F0CED874}"/>
              </a:ext>
            </a:extLst>
          </p:cNvPr>
          <p:cNvSpPr txBox="1"/>
          <p:nvPr/>
        </p:nvSpPr>
        <p:spPr>
          <a:xfrm>
            <a:off x="231035" y="2215876"/>
            <a:ext cx="3500120" cy="4418517"/>
          </a:xfrm>
          <a:prstGeom prst="rect">
            <a:avLst/>
          </a:prstGeom>
          <a:noFill/>
        </p:spPr>
        <p:txBody>
          <a:bodyPr wrap="square" rtlCol="0">
            <a:spAutoFit/>
          </a:bodyPr>
          <a:lstStyle/>
          <a:p>
            <a:pPr marL="0" marR="0" algn="just">
              <a:spcBef>
                <a:spcPts val="0"/>
              </a:spcBef>
              <a:spcAft>
                <a:spcPts val="800"/>
              </a:spcAft>
            </a:pPr>
            <a:r>
              <a:rPr lang="es-ES" sz="1400" kern="100" dirty="0">
                <a:effectLst/>
                <a:ea typeface="Aptos" panose="020B0004020202020204" pitchFamily="34" charset="0"/>
                <a:cs typeface="Times New Roman" panose="02020603050405020304" pitchFamily="18" charset="0"/>
              </a:rPr>
              <a:t>122 personas que, de forma rutinaria, esporádica o puntual, de forma presencial, a domicilio, en hospital u online, han aportado su granito de arena para contribuir a nuestro objetivo principal: que los niños enfermos sigan siendo niños. </a:t>
            </a:r>
          </a:p>
          <a:p>
            <a:pPr marL="0" marR="0" algn="just">
              <a:spcBef>
                <a:spcPts val="0"/>
              </a:spcBef>
              <a:spcAft>
                <a:spcPts val="800"/>
              </a:spcAft>
            </a:pPr>
            <a:r>
              <a:rPr lang="es-ES" sz="1400" kern="100" dirty="0">
                <a:effectLst/>
                <a:ea typeface="Aptos" panose="020B0004020202020204" pitchFamily="34" charset="0"/>
                <a:cs typeface="Times New Roman" panose="02020603050405020304" pitchFamily="18" charset="0"/>
              </a:rPr>
              <a:t>Jugando, enseñando, acompañando, recaudando fondos, moviendo cajas o envolviendo regalos, con un beso, un abrazo o una caricia, con una sonrisa, alguna lágrima reprimida o un silencio, todos ellos han sido uno más en esta gran familia. Ojalá siempre continuemos de la mano en el bonito camino de ayudar a los demás. </a:t>
            </a:r>
          </a:p>
          <a:p>
            <a:pPr marL="0" marR="0">
              <a:lnSpc>
                <a:spcPct val="107000"/>
              </a:lnSpc>
              <a:spcBef>
                <a:spcPts val="0"/>
              </a:spcBef>
              <a:spcAft>
                <a:spcPts val="800"/>
              </a:spcAft>
            </a:pPr>
            <a:endParaRPr lang="es-ES" sz="1400" kern="100" dirty="0">
              <a:effectLs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s-ES" sz="1400" kern="100" dirty="0">
              <a:effectLst/>
              <a:ea typeface="Aptos" panose="020B0004020202020204" pitchFamily="34" charset="0"/>
              <a:cs typeface="Times New Roman" panose="02020603050405020304" pitchFamily="18" charset="0"/>
            </a:endParaRPr>
          </a:p>
          <a:p>
            <a:pPr algn="just"/>
            <a:endParaRPr lang="es-ES" sz="1400" dirty="0"/>
          </a:p>
          <a:p>
            <a:pPr algn="just"/>
            <a:endParaRPr lang="es-ES" sz="1450" dirty="0"/>
          </a:p>
        </p:txBody>
      </p:sp>
      <p:sp>
        <p:nvSpPr>
          <p:cNvPr id="5" name="TextBox 4">
            <a:extLst>
              <a:ext uri="{FF2B5EF4-FFF2-40B4-BE49-F238E27FC236}">
                <a16:creationId xmlns:a16="http://schemas.microsoft.com/office/drawing/2014/main" id="{9971A763-3284-26BD-4B59-15CE0DE39CC8}"/>
              </a:ext>
            </a:extLst>
          </p:cNvPr>
          <p:cNvSpPr txBox="1"/>
          <p:nvPr/>
        </p:nvSpPr>
        <p:spPr>
          <a:xfrm>
            <a:off x="175344" y="5801628"/>
            <a:ext cx="7130681" cy="1322285"/>
          </a:xfrm>
          <a:prstGeom prst="rect">
            <a:avLst/>
          </a:prstGeom>
          <a:noFill/>
        </p:spPr>
        <p:txBody>
          <a:bodyPr wrap="square">
            <a:spAutoFit/>
          </a:bodyPr>
          <a:lstStyle/>
          <a:p>
            <a:pPr marL="0" marR="0">
              <a:lnSpc>
                <a:spcPct val="107000"/>
              </a:lnSpc>
              <a:spcBef>
                <a:spcPts val="0"/>
              </a:spcBef>
              <a:spcAft>
                <a:spcPts val="800"/>
              </a:spcAft>
            </a:pPr>
            <a:endParaRPr lang="es-ES" sz="1800" kern="150" dirty="0">
              <a:effectLst/>
              <a:ea typeface="SimSun" panose="02010600030101010101" pitchFamily="2" charset="-122"/>
              <a:cs typeface="Lucida Sans" panose="020B0602030504020204" pitchFamily="34" charset="0"/>
            </a:endParaRPr>
          </a:p>
          <a:p>
            <a:pPr marL="0" marR="0" algn="just">
              <a:spcBef>
                <a:spcPts val="0"/>
              </a:spcBef>
              <a:spcAft>
                <a:spcPts val="0"/>
              </a:spcAft>
            </a:pPr>
            <a:r>
              <a:rPr lang="es-ES" sz="1800" kern="150" dirty="0">
                <a:effectLst/>
                <a:ea typeface="SimSun" panose="02010600030101010101" pitchFamily="2" charset="-122"/>
                <a:cs typeface="Lucida Sans" panose="020B0602030504020204" pitchFamily="34" charset="0"/>
              </a:rPr>
              <a:t> </a:t>
            </a:r>
          </a:p>
          <a:p>
            <a:pPr algn="just"/>
            <a:r>
              <a:rPr lang="es-ES" sz="1800" kern="150" dirty="0">
                <a:effectLst/>
                <a:ea typeface="SimSun" panose="02010600030101010101" pitchFamily="2" charset="-122"/>
                <a:cs typeface="Lucida Sans" panose="020B0602030504020204" pitchFamily="34" charset="0"/>
              </a:rPr>
              <a:t> </a:t>
            </a:r>
          </a:p>
          <a:p>
            <a:pPr algn="just"/>
            <a:endParaRPr lang="es-ES" sz="1800" dirty="0"/>
          </a:p>
        </p:txBody>
      </p:sp>
      <p:sp>
        <p:nvSpPr>
          <p:cNvPr id="7" name="TextBox 6">
            <a:extLst>
              <a:ext uri="{FF2B5EF4-FFF2-40B4-BE49-F238E27FC236}">
                <a16:creationId xmlns:a16="http://schemas.microsoft.com/office/drawing/2014/main" id="{51E2EEE4-C19B-5B92-C86A-DA6891E95EFA}"/>
              </a:ext>
            </a:extLst>
          </p:cNvPr>
          <p:cNvSpPr txBox="1"/>
          <p:nvPr/>
        </p:nvSpPr>
        <p:spPr>
          <a:xfrm>
            <a:off x="3862012" y="2216339"/>
            <a:ext cx="3500121" cy="3108543"/>
          </a:xfrm>
          <a:prstGeom prst="rect">
            <a:avLst/>
          </a:prstGeom>
          <a:noFill/>
        </p:spPr>
        <p:txBody>
          <a:bodyPr wrap="square">
            <a:spAutoFit/>
          </a:bodyPr>
          <a:lstStyle/>
          <a:p>
            <a:pPr marL="0" marR="0" algn="just">
              <a:spcBef>
                <a:spcPts val="0"/>
              </a:spcBef>
              <a:spcAft>
                <a:spcPts val="800"/>
              </a:spcAft>
            </a:pPr>
            <a:r>
              <a:rPr lang="es-ES" sz="1400" kern="100" dirty="0">
                <a:effectLst/>
                <a:ea typeface="Aptos" panose="020B0004020202020204" pitchFamily="34" charset="0"/>
                <a:cs typeface="Times New Roman" panose="02020603050405020304" pitchFamily="18" charset="0"/>
              </a:rPr>
              <a:t>Cada año, con la llegada de la Navidad y el fin de año, organizamos una fiesta en la que invitamos a todas las familias usuarias de la Fundación. Esta tiene lugar en las instalaciones de La Noria y tenemos el placer de contar con la visita de los Reyes Magos. Disfrutamos de una gustosa merienda y del espectáculo del Mago Luigi. Como novedad, este año invitamos a que nuestros queridos voluntarios nos acompañaran en esta gran fiesta. Así, toda la familia de Fundación Olivares estaría unida. Fue muy emotivo el compartirlo con ellos y poder agradecerles delante de todos su gran labor diaria. </a:t>
            </a:r>
            <a:endParaRPr lang="es-ES" sz="1800" dirty="0"/>
          </a:p>
        </p:txBody>
      </p:sp>
      <p:pic>
        <p:nvPicPr>
          <p:cNvPr id="6" name="Picture 5" descr="A group of women posing for a photo&#10;&#10;Description automatically generated">
            <a:extLst>
              <a:ext uri="{FF2B5EF4-FFF2-40B4-BE49-F238E27FC236}">
                <a16:creationId xmlns:a16="http://schemas.microsoft.com/office/drawing/2014/main" id="{4BC6933D-24EB-EF52-1A42-314E803BE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3460" y="6019234"/>
            <a:ext cx="4712754" cy="3534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ítulo 1">
            <a:extLst>
              <a:ext uri="{FF2B5EF4-FFF2-40B4-BE49-F238E27FC236}">
                <a16:creationId xmlns:a16="http://schemas.microsoft.com/office/drawing/2014/main" id="{1FEA9423-EFB5-508E-B219-475D8E55C319}"/>
              </a:ext>
            </a:extLst>
          </p:cNvPr>
          <p:cNvSpPr>
            <a:spLocks noGrp="1"/>
          </p:cNvSpPr>
          <p:nvPr>
            <p:ph type="title"/>
          </p:nvPr>
        </p:nvSpPr>
        <p:spPr>
          <a:xfrm>
            <a:off x="736704" y="225748"/>
            <a:ext cx="6520220" cy="1042582"/>
          </a:xfrm>
        </p:spPr>
        <p:txBody>
          <a:bodyPr>
            <a:normAutofit fontScale="90000"/>
          </a:bodyPr>
          <a:lstStyle/>
          <a:p>
            <a:pPr algn="r">
              <a:lnSpc>
                <a:spcPct val="100000"/>
              </a:lnSpc>
            </a:pPr>
            <a:r>
              <a:rPr lang="es-ES" sz="2800" dirty="0"/>
              <a:t>NUESTROS SERVICIOS</a:t>
            </a:r>
            <a:br>
              <a:rPr lang="es-ES" sz="2800" dirty="0"/>
            </a:br>
            <a:r>
              <a:rPr lang="es-ES" sz="4000" b="1" dirty="0">
                <a:solidFill>
                  <a:srgbClr val="7EBA00"/>
                </a:solidFill>
                <a:latin typeface="Dosis" pitchFamily="2" charset="0"/>
                <a:ea typeface="Adobe Gothic Std B" panose="020B0800000000000000" pitchFamily="34" charset="-128"/>
              </a:rPr>
              <a:t>TRABAJO SOCIAL</a:t>
            </a:r>
            <a:endParaRPr lang="es-ES" sz="2400" b="1" dirty="0">
              <a:solidFill>
                <a:srgbClr val="7EBA00"/>
              </a:solidFill>
              <a:latin typeface="Dosis" pitchFamily="2" charset="0"/>
            </a:endParaRPr>
          </a:p>
        </p:txBody>
      </p:sp>
      <p:cxnSp>
        <p:nvCxnSpPr>
          <p:cNvPr id="12" name="Conector recto 11">
            <a:extLst>
              <a:ext uri="{FF2B5EF4-FFF2-40B4-BE49-F238E27FC236}">
                <a16:creationId xmlns:a16="http://schemas.microsoft.com/office/drawing/2014/main" id="{D5E545F4-BB6E-2027-3449-78E2C03D1CE0}"/>
              </a:ext>
            </a:extLst>
          </p:cNvPr>
          <p:cNvCxnSpPr>
            <a:cxnSpLocks/>
          </p:cNvCxnSpPr>
          <p:nvPr/>
        </p:nvCxnSpPr>
        <p:spPr>
          <a:xfrm flipV="1">
            <a:off x="3779837" y="1256846"/>
            <a:ext cx="3444014" cy="11484"/>
          </a:xfrm>
          <a:prstGeom prst="line">
            <a:avLst/>
          </a:prstGeom>
        </p:spPr>
        <p:style>
          <a:lnRef idx="1">
            <a:schemeClr val="dk1"/>
          </a:lnRef>
          <a:fillRef idx="0">
            <a:schemeClr val="dk1"/>
          </a:fillRef>
          <a:effectRef idx="0">
            <a:schemeClr val="dk1"/>
          </a:effectRef>
          <a:fontRef idx="minor">
            <a:schemeClr val="tx1"/>
          </a:fontRef>
        </p:style>
      </p:cxnSp>
      <p:sp>
        <p:nvSpPr>
          <p:cNvPr id="13" name="CuadroTexto 12">
            <a:extLst>
              <a:ext uri="{FF2B5EF4-FFF2-40B4-BE49-F238E27FC236}">
                <a16:creationId xmlns:a16="http://schemas.microsoft.com/office/drawing/2014/main" id="{9424E3CF-6712-5461-C712-A3ED1AA1EF9B}"/>
              </a:ext>
            </a:extLst>
          </p:cNvPr>
          <p:cNvSpPr txBox="1"/>
          <p:nvPr/>
        </p:nvSpPr>
        <p:spPr>
          <a:xfrm>
            <a:off x="231035" y="10312112"/>
            <a:ext cx="6367989" cy="307905"/>
          </a:xfrm>
          <a:prstGeom prst="rect">
            <a:avLst/>
          </a:prstGeom>
          <a:noFill/>
        </p:spPr>
        <p:txBody>
          <a:bodyPr wrap="square" rtlCol="0">
            <a:spAutoFit/>
          </a:bodyPr>
          <a:lstStyle/>
          <a:p>
            <a:r>
              <a:rPr lang="es-ES" sz="1401" b="1" dirty="0"/>
              <a:t>PÁG. 13     </a:t>
            </a:r>
            <a:r>
              <a:rPr lang="es-ES" sz="1401" dirty="0"/>
              <a:t>NUESTROS SERVICIOS|TRABAJO SOCIAL  </a:t>
            </a:r>
          </a:p>
        </p:txBody>
      </p:sp>
      <p:sp>
        <p:nvSpPr>
          <p:cNvPr id="15" name="CuadroTexto 14">
            <a:extLst>
              <a:ext uri="{FF2B5EF4-FFF2-40B4-BE49-F238E27FC236}">
                <a16:creationId xmlns:a16="http://schemas.microsoft.com/office/drawing/2014/main" id="{22F7EFAC-E49E-AAF4-EC63-645D4C1BDCB2}"/>
              </a:ext>
            </a:extLst>
          </p:cNvPr>
          <p:cNvSpPr txBox="1"/>
          <p:nvPr/>
        </p:nvSpPr>
        <p:spPr>
          <a:xfrm>
            <a:off x="231035" y="1176571"/>
            <a:ext cx="6136265" cy="902811"/>
          </a:xfrm>
          <a:prstGeom prst="rect">
            <a:avLst/>
          </a:prstGeom>
          <a:noFill/>
        </p:spPr>
        <p:txBody>
          <a:bodyPr wrap="square">
            <a:spAutoFit/>
          </a:bodyPr>
          <a:lstStyle/>
          <a:p>
            <a:pPr marL="0" marR="0" algn="just">
              <a:spcBef>
                <a:spcPts val="0"/>
              </a:spcBef>
              <a:spcAft>
                <a:spcPts val="800"/>
              </a:spcAft>
            </a:pPr>
            <a:r>
              <a:rPr lang="es-ES" sz="2800" b="1" kern="100" dirty="0">
                <a:solidFill>
                  <a:srgbClr val="7EBA00"/>
                </a:solidFill>
                <a:latin typeface="Dosis" pitchFamily="2" charset="0"/>
                <a:ea typeface="Aptos" panose="020B0004020202020204" pitchFamily="34" charset="0"/>
                <a:cs typeface="Times New Roman" panose="02020603050405020304" pitchFamily="18" charset="0"/>
              </a:rPr>
              <a:t>VOLUNTARIADO</a:t>
            </a:r>
            <a:endParaRPr lang="es-ES" sz="2800" kern="100" dirty="0">
              <a:ea typeface="Aptos" panose="020B0004020202020204" pitchFamily="34" charset="0"/>
              <a:cs typeface="Times New Roman" panose="02020603050405020304" pitchFamily="18" charset="0"/>
            </a:endParaRPr>
          </a:p>
          <a:p>
            <a:pPr marL="0" marR="0">
              <a:spcBef>
                <a:spcPts val="0"/>
              </a:spcBef>
              <a:spcAft>
                <a:spcPts val="800"/>
              </a:spcAft>
            </a:pPr>
            <a:r>
              <a:rPr lang="es-ES" sz="1800" b="1" kern="100" dirty="0">
                <a:solidFill>
                  <a:srgbClr val="7DBA04"/>
                </a:solidFill>
                <a:effectLst/>
                <a:ea typeface="Aptos" panose="020B0004020202020204" pitchFamily="34" charset="0"/>
                <a:cs typeface="Times New Roman" panose="02020603050405020304" pitchFamily="18" charset="0"/>
              </a:rPr>
              <a:t>Total de voluntarios/as que han participado en 2023: </a:t>
            </a:r>
            <a:r>
              <a:rPr lang="es-ES" b="1" kern="100" dirty="0">
                <a:solidFill>
                  <a:srgbClr val="7DBA04"/>
                </a:solidFill>
                <a:effectLst/>
                <a:ea typeface="Aptos" panose="020B0004020202020204" pitchFamily="34" charset="0"/>
                <a:cs typeface="Times New Roman" panose="02020603050405020304" pitchFamily="18" charset="0"/>
              </a:rPr>
              <a:t>122</a:t>
            </a:r>
          </a:p>
        </p:txBody>
      </p:sp>
    </p:spTree>
    <p:extLst>
      <p:ext uri="{BB962C8B-B14F-4D97-AF65-F5344CB8AC3E}">
        <p14:creationId xmlns:p14="http://schemas.microsoft.com/office/powerpoint/2010/main" val="2042449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4C478-D480-6B08-1764-9FC5047F37EE}"/>
            </a:ext>
          </a:extLst>
        </p:cNvPr>
        <p:cNvGrpSpPr/>
        <p:nvPr/>
      </p:nvGrpSpPr>
      <p:grpSpPr>
        <a:xfrm>
          <a:off x="0" y="0"/>
          <a:ext cx="0" cy="0"/>
          <a:chOff x="0" y="0"/>
          <a:chExt cx="0" cy="0"/>
        </a:xfrm>
      </p:grpSpPr>
      <p:sp>
        <p:nvSpPr>
          <p:cNvPr id="9" name="CuadroTexto 8">
            <a:extLst>
              <a:ext uri="{FF2B5EF4-FFF2-40B4-BE49-F238E27FC236}">
                <a16:creationId xmlns:a16="http://schemas.microsoft.com/office/drawing/2014/main" id="{17EBF43B-0297-0FC8-BD5B-A502E467FAC7}"/>
              </a:ext>
            </a:extLst>
          </p:cNvPr>
          <p:cNvSpPr txBox="1"/>
          <p:nvPr/>
        </p:nvSpPr>
        <p:spPr>
          <a:xfrm>
            <a:off x="231035" y="1087724"/>
            <a:ext cx="3653594" cy="2093843"/>
          </a:xfrm>
          <a:prstGeom prst="rect">
            <a:avLst/>
          </a:prstGeom>
          <a:noFill/>
        </p:spPr>
        <p:txBody>
          <a:bodyPr wrap="square" rtlCol="0">
            <a:spAutoFit/>
          </a:bodyPr>
          <a:lstStyle/>
          <a:p>
            <a:pPr marL="0" marR="0">
              <a:lnSpc>
                <a:spcPct val="107000"/>
              </a:lnSpc>
              <a:spcBef>
                <a:spcPts val="0"/>
              </a:spcBef>
              <a:spcAft>
                <a:spcPts val="800"/>
              </a:spcAft>
            </a:pPr>
            <a:r>
              <a:rPr lang="es-ES" sz="2800" b="1" kern="100" dirty="0">
                <a:solidFill>
                  <a:srgbClr val="7EBA00"/>
                </a:solidFill>
                <a:latin typeface="Dosis" pitchFamily="2" charset="0"/>
                <a:ea typeface="Aptos" panose="020B0004020202020204" pitchFamily="34" charset="0"/>
                <a:cs typeface="Times New Roman" panose="02020603050405020304" pitchFamily="18" charset="0"/>
              </a:rPr>
              <a:t>VOLUNTARIADO</a:t>
            </a:r>
          </a:p>
          <a:p>
            <a:pPr marL="0" marR="0" algn="just">
              <a:lnSpc>
                <a:spcPct val="107000"/>
              </a:lnSpc>
              <a:spcBef>
                <a:spcPts val="0"/>
              </a:spcBef>
              <a:spcAft>
                <a:spcPts val="800"/>
              </a:spcAft>
            </a:pPr>
            <a:endParaRPr lang="es-ES" sz="1400" kern="100" dirty="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s-ES" sz="1400" kern="100" dirty="0">
              <a:effectLs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s-ES" sz="1400" kern="100" dirty="0">
              <a:effectLst/>
              <a:ea typeface="Aptos" panose="020B0004020202020204" pitchFamily="34" charset="0"/>
              <a:cs typeface="Times New Roman" panose="02020603050405020304" pitchFamily="18" charset="0"/>
            </a:endParaRPr>
          </a:p>
          <a:p>
            <a:pPr algn="just"/>
            <a:endParaRPr lang="es-ES" sz="1400" dirty="0"/>
          </a:p>
          <a:p>
            <a:pPr algn="just"/>
            <a:endParaRPr lang="es-ES" sz="1450" dirty="0"/>
          </a:p>
        </p:txBody>
      </p:sp>
      <p:sp>
        <p:nvSpPr>
          <p:cNvPr id="5" name="TextBox 4">
            <a:extLst>
              <a:ext uri="{FF2B5EF4-FFF2-40B4-BE49-F238E27FC236}">
                <a16:creationId xmlns:a16="http://schemas.microsoft.com/office/drawing/2014/main" id="{48A685B1-4653-E3D4-E2C9-1DF33D00CDAD}"/>
              </a:ext>
            </a:extLst>
          </p:cNvPr>
          <p:cNvSpPr txBox="1"/>
          <p:nvPr/>
        </p:nvSpPr>
        <p:spPr>
          <a:xfrm>
            <a:off x="175344" y="5801628"/>
            <a:ext cx="7130681" cy="1322285"/>
          </a:xfrm>
          <a:prstGeom prst="rect">
            <a:avLst/>
          </a:prstGeom>
          <a:noFill/>
        </p:spPr>
        <p:txBody>
          <a:bodyPr wrap="square">
            <a:spAutoFit/>
          </a:bodyPr>
          <a:lstStyle/>
          <a:p>
            <a:pPr marL="0" marR="0">
              <a:lnSpc>
                <a:spcPct val="107000"/>
              </a:lnSpc>
              <a:spcBef>
                <a:spcPts val="0"/>
              </a:spcBef>
              <a:spcAft>
                <a:spcPts val="800"/>
              </a:spcAft>
            </a:pPr>
            <a:endParaRPr lang="es-ES" sz="1800" kern="150" dirty="0">
              <a:effectLst/>
              <a:ea typeface="SimSun" panose="02010600030101010101" pitchFamily="2" charset="-122"/>
              <a:cs typeface="Lucida Sans" panose="020B0602030504020204" pitchFamily="34" charset="0"/>
            </a:endParaRPr>
          </a:p>
          <a:p>
            <a:pPr marL="0" marR="0" algn="just">
              <a:spcBef>
                <a:spcPts val="0"/>
              </a:spcBef>
              <a:spcAft>
                <a:spcPts val="0"/>
              </a:spcAft>
            </a:pPr>
            <a:r>
              <a:rPr lang="es-ES" sz="1800" kern="150" dirty="0">
                <a:effectLst/>
                <a:ea typeface="SimSun" panose="02010600030101010101" pitchFamily="2" charset="-122"/>
                <a:cs typeface="Lucida Sans" panose="020B0602030504020204" pitchFamily="34" charset="0"/>
              </a:rPr>
              <a:t> </a:t>
            </a:r>
          </a:p>
          <a:p>
            <a:pPr algn="just"/>
            <a:r>
              <a:rPr lang="es-ES" sz="1800" kern="150" dirty="0">
                <a:effectLst/>
                <a:ea typeface="SimSun" panose="02010600030101010101" pitchFamily="2" charset="-122"/>
                <a:cs typeface="Lucida Sans" panose="020B0602030504020204" pitchFamily="34" charset="0"/>
              </a:rPr>
              <a:t> </a:t>
            </a:r>
          </a:p>
          <a:p>
            <a:pPr algn="just"/>
            <a:endParaRPr lang="es-ES" sz="1800" dirty="0"/>
          </a:p>
        </p:txBody>
      </p:sp>
      <p:pic>
        <p:nvPicPr>
          <p:cNvPr id="10" name="Picture 9" descr="A group of people playing a game&#10;&#10;Description automatically generated">
            <a:extLst>
              <a:ext uri="{FF2B5EF4-FFF2-40B4-BE49-F238E27FC236}">
                <a16:creationId xmlns:a16="http://schemas.microsoft.com/office/drawing/2014/main" id="{D7B3BBFB-9FDF-A370-402A-9BA2B80910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1688"/>
          <a:stretch/>
        </p:blipFill>
        <p:spPr>
          <a:xfrm>
            <a:off x="4245528" y="1995392"/>
            <a:ext cx="2851692" cy="39701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a:extLst>
              <a:ext uri="{FF2B5EF4-FFF2-40B4-BE49-F238E27FC236}">
                <a16:creationId xmlns:a16="http://schemas.microsoft.com/office/drawing/2014/main" id="{1FE6BDCA-8C8C-74D9-6C37-8DF0B6615299}"/>
              </a:ext>
            </a:extLst>
          </p:cNvPr>
          <p:cNvSpPr txBox="1"/>
          <p:nvPr/>
        </p:nvSpPr>
        <p:spPr>
          <a:xfrm>
            <a:off x="187868" y="1940713"/>
            <a:ext cx="3848856" cy="6319679"/>
          </a:xfrm>
          <a:prstGeom prst="rect">
            <a:avLst/>
          </a:prstGeom>
          <a:noFill/>
        </p:spPr>
        <p:txBody>
          <a:bodyPr wrap="square">
            <a:spAutoFit/>
          </a:bodyPr>
          <a:lstStyle/>
          <a:p>
            <a:pPr marL="0" marR="0" algn="just">
              <a:spcBef>
                <a:spcPts val="0"/>
              </a:spcBef>
              <a:spcAft>
                <a:spcPts val="800"/>
              </a:spcAft>
            </a:pPr>
            <a:r>
              <a:rPr lang="es-ES" sz="1400" kern="100" dirty="0">
                <a:effectLst/>
                <a:ea typeface="Aptos" panose="020B0004020202020204" pitchFamily="34" charset="0"/>
                <a:cs typeface="Times New Roman" panose="02020603050405020304" pitchFamily="18" charset="0"/>
              </a:rPr>
              <a:t>Si tuviéramos que destacar qué tipo de actividad voluntaria es más demandada o más emotiva, podríamos encontrarnos en la tesitura de decidir entre todas ellas. Pero sí que nos parece bastante importante resaltar nuestro proyecto “Hospitales con alma</a:t>
            </a:r>
            <a:r>
              <a:rPr lang="es-ES" sz="1400" kern="100" dirty="0">
                <a:ea typeface="Aptos" panose="020B0004020202020204" pitchFamily="34" charset="0"/>
                <a:cs typeface="Times New Roman" panose="02020603050405020304" pitchFamily="18" charset="0"/>
              </a:rPr>
              <a:t>”</a:t>
            </a:r>
            <a:r>
              <a:rPr lang="es-ES" sz="1400" kern="100" dirty="0">
                <a:effectLst/>
                <a:ea typeface="Aptos" panose="020B0004020202020204" pitchFamily="34" charset="0"/>
                <a:cs typeface="Times New Roman" panose="02020603050405020304" pitchFamily="18" charset="0"/>
              </a:rPr>
              <a:t>. </a:t>
            </a:r>
          </a:p>
          <a:p>
            <a:pPr marL="0" marR="0" algn="just">
              <a:spcBef>
                <a:spcPts val="0"/>
              </a:spcBef>
              <a:spcAft>
                <a:spcPts val="800"/>
              </a:spcAft>
            </a:pPr>
            <a:r>
              <a:rPr lang="es-ES" sz="1400" kern="100" dirty="0">
                <a:effectLst/>
                <a:ea typeface="Aptos" panose="020B0004020202020204" pitchFamily="34" charset="0"/>
                <a:cs typeface="Times New Roman" panose="02020603050405020304" pitchFamily="18" charset="0"/>
              </a:rPr>
              <a:t>La inmensa mayoría de personas que desinteresadamente se acercan a nosotros, manifiestan su deseo de poder acompañar a niños y niñas que pasan por la enfermedad y sacarles una sonrisa. Pero Fundación Olivares se embarcó hace unos años en otro proyecto que no solo arranca sonrisas a los más pequeños, sino que acompaña en el mismo proceso de enfermedad onco-hematológica a pacientes adultos que ingresan en Hospital Quirón Salud o pacientes geriátricos, en su mayoría</a:t>
            </a:r>
            <a:r>
              <a:rPr lang="es-ES" sz="1400" kern="100" dirty="0">
                <a:ea typeface="Aptos" panose="020B0004020202020204" pitchFamily="34" charset="0"/>
                <a:cs typeface="Times New Roman" panose="02020603050405020304" pitchFamily="18" charset="0"/>
              </a:rPr>
              <a:t> </a:t>
            </a:r>
            <a:r>
              <a:rPr lang="es-ES" sz="1400" kern="100" dirty="0">
                <a:effectLst/>
                <a:ea typeface="Aptos" panose="020B0004020202020204" pitchFamily="34" charset="0"/>
                <a:cs typeface="Times New Roman" panose="02020603050405020304" pitchFamily="18" charset="0"/>
              </a:rPr>
              <a:t>en soledad, que pasan largas temporadas de ingreso en el Hospital Valle del Guadalhorce. </a:t>
            </a:r>
          </a:p>
          <a:p>
            <a:pPr marL="0" marR="0" algn="just">
              <a:spcBef>
                <a:spcPts val="0"/>
              </a:spcBef>
              <a:spcAft>
                <a:spcPts val="800"/>
              </a:spcAft>
            </a:pPr>
            <a:r>
              <a:rPr lang="es-ES" sz="1400" kern="100" dirty="0">
                <a:effectLst/>
                <a:ea typeface="Aptos" panose="020B0004020202020204" pitchFamily="34" charset="0"/>
                <a:cs typeface="Times New Roman" panose="02020603050405020304" pitchFamily="18" charset="0"/>
              </a:rPr>
              <a:t>Pues bien, muchas de las personas que se acercan a nosotros con el deseo de ayudar, se unen a estos proyectos siendo </a:t>
            </a:r>
            <a:r>
              <a:rPr lang="es-ES" sz="1400" b="1" kern="100" dirty="0">
                <a:effectLst/>
                <a:ea typeface="Aptos" panose="020B0004020202020204" pitchFamily="34" charset="0"/>
                <a:cs typeface="Times New Roman" panose="02020603050405020304" pitchFamily="18" charset="0"/>
              </a:rPr>
              <a:t>el</a:t>
            </a:r>
            <a:r>
              <a:rPr lang="es-ES" sz="1400" kern="100" dirty="0">
                <a:effectLst/>
                <a:ea typeface="Aptos" panose="020B0004020202020204" pitchFamily="34" charset="0"/>
                <a:cs typeface="Times New Roman" panose="02020603050405020304" pitchFamily="18" charset="0"/>
              </a:rPr>
              <a:t> </a:t>
            </a:r>
            <a:r>
              <a:rPr lang="es-ES" sz="1400" b="1" kern="100" dirty="0">
                <a:effectLst/>
                <a:ea typeface="Aptos" panose="020B0004020202020204" pitchFamily="34" charset="0"/>
                <a:cs typeface="Times New Roman" panose="02020603050405020304" pitchFamily="18" charset="0"/>
              </a:rPr>
              <a:t>Alma, la Magia y el Corazón </a:t>
            </a:r>
            <a:r>
              <a:rPr lang="es-ES" sz="1400" kern="100" dirty="0">
                <a:effectLst/>
                <a:ea typeface="Aptos" panose="020B0004020202020204" pitchFamily="34" charset="0"/>
                <a:cs typeface="Times New Roman" panose="02020603050405020304" pitchFamily="18" charset="0"/>
              </a:rPr>
              <a:t>de nuestra Fundación, nuestra seña de identidad, en estos dos hospitales.</a:t>
            </a:r>
          </a:p>
          <a:p>
            <a:pPr marL="0" marR="0" algn="just">
              <a:spcBef>
                <a:spcPts val="0"/>
              </a:spcBef>
              <a:spcAft>
                <a:spcPts val="800"/>
              </a:spcAft>
            </a:pPr>
            <a:r>
              <a:rPr lang="es-ES" sz="1400" kern="100" dirty="0">
                <a:effectLst/>
                <a:ea typeface="Aptos" panose="020B0004020202020204" pitchFamily="34" charset="0"/>
                <a:cs typeface="Times New Roman" panose="02020603050405020304" pitchFamily="18" charset="0"/>
              </a:rPr>
              <a:t>Gracias a todos los que forma parte de esta aventura por hacerlo posible. </a:t>
            </a:r>
          </a:p>
          <a:p>
            <a:pPr marL="0" marR="0" algn="ctr">
              <a:spcBef>
                <a:spcPts val="0"/>
              </a:spcBef>
              <a:spcAft>
                <a:spcPts val="800"/>
              </a:spcAft>
            </a:pPr>
            <a:r>
              <a:rPr lang="es-ES" sz="1600" b="1" kern="100" dirty="0">
                <a:solidFill>
                  <a:srgbClr val="7DBA04"/>
                </a:solidFill>
                <a:effectLst/>
                <a:ea typeface="Aptos" panose="020B0004020202020204" pitchFamily="34" charset="0"/>
                <a:cs typeface="Times New Roman" panose="02020603050405020304" pitchFamily="18" charset="0"/>
              </a:rPr>
              <a:t>¡Gracias! </a:t>
            </a:r>
          </a:p>
        </p:txBody>
      </p:sp>
      <p:sp>
        <p:nvSpPr>
          <p:cNvPr id="18" name="TextBox 17">
            <a:extLst>
              <a:ext uri="{FF2B5EF4-FFF2-40B4-BE49-F238E27FC236}">
                <a16:creationId xmlns:a16="http://schemas.microsoft.com/office/drawing/2014/main" id="{3C61940C-8DD6-AF9C-AEB7-EE3539B508FD}"/>
              </a:ext>
            </a:extLst>
          </p:cNvPr>
          <p:cNvSpPr txBox="1"/>
          <p:nvPr/>
        </p:nvSpPr>
        <p:spPr>
          <a:xfrm>
            <a:off x="3943556" y="6298749"/>
            <a:ext cx="3374993" cy="1260858"/>
          </a:xfrm>
          <a:prstGeom prst="rect">
            <a:avLst/>
          </a:prstGeom>
          <a:noFill/>
        </p:spPr>
        <p:txBody>
          <a:bodyPr wrap="square">
            <a:spAutoFit/>
          </a:bodyPr>
          <a:lstStyle/>
          <a:p>
            <a:pPr marL="0" marR="0" algn="ctr">
              <a:lnSpc>
                <a:spcPct val="107000"/>
              </a:lnSpc>
              <a:spcBef>
                <a:spcPts val="0"/>
              </a:spcBef>
              <a:spcAft>
                <a:spcPts val="800"/>
              </a:spcAft>
            </a:pPr>
            <a:r>
              <a:rPr lang="es-ES" sz="2000" b="1" kern="100" dirty="0">
                <a:solidFill>
                  <a:srgbClr val="7EBA00"/>
                </a:solidFill>
                <a:effectLst/>
                <a:latin typeface="Dosis" pitchFamily="2" charset="0"/>
                <a:ea typeface="Aptos" panose="020B0004020202020204" pitchFamily="34" charset="0"/>
                <a:cs typeface="Times New Roman" panose="02020603050405020304" pitchFamily="18" charset="0"/>
              </a:rPr>
              <a:t>Cursos de formación básica: 4   </a:t>
            </a:r>
          </a:p>
          <a:p>
            <a:pPr marL="0" marR="0" algn="ctr">
              <a:lnSpc>
                <a:spcPct val="107000"/>
              </a:lnSpc>
              <a:spcBef>
                <a:spcPts val="0"/>
              </a:spcBef>
              <a:spcAft>
                <a:spcPts val="800"/>
              </a:spcAft>
            </a:pPr>
            <a:r>
              <a:rPr lang="es-ES" sz="2000" b="1" kern="100" dirty="0">
                <a:solidFill>
                  <a:srgbClr val="7EBA00"/>
                </a:solidFill>
                <a:effectLst/>
                <a:latin typeface="Dosis" pitchFamily="2" charset="0"/>
                <a:ea typeface="Aptos" panose="020B0004020202020204" pitchFamily="34" charset="0"/>
                <a:cs typeface="Times New Roman" panose="02020603050405020304" pitchFamily="18" charset="0"/>
              </a:rPr>
              <a:t>Número de participantes: 41   </a:t>
            </a:r>
          </a:p>
          <a:p>
            <a:pPr marL="0" marR="0" algn="ctr">
              <a:lnSpc>
                <a:spcPct val="107000"/>
              </a:lnSpc>
              <a:spcBef>
                <a:spcPts val="0"/>
              </a:spcBef>
              <a:spcAft>
                <a:spcPts val="800"/>
              </a:spcAft>
            </a:pPr>
            <a:r>
              <a:rPr lang="es-ES" sz="2000" b="1" kern="100" dirty="0">
                <a:solidFill>
                  <a:srgbClr val="7EBA00"/>
                </a:solidFill>
                <a:effectLst/>
                <a:latin typeface="Dosis" pitchFamily="2" charset="0"/>
                <a:ea typeface="Aptos" panose="020B0004020202020204" pitchFamily="34" charset="0"/>
                <a:cs typeface="Times New Roman" panose="02020603050405020304" pitchFamily="18" charset="0"/>
              </a:rPr>
              <a:t>Nuevos voluntarios: 30</a:t>
            </a:r>
          </a:p>
        </p:txBody>
      </p:sp>
      <p:sp>
        <p:nvSpPr>
          <p:cNvPr id="8" name="Título 1">
            <a:extLst>
              <a:ext uri="{FF2B5EF4-FFF2-40B4-BE49-F238E27FC236}">
                <a16:creationId xmlns:a16="http://schemas.microsoft.com/office/drawing/2014/main" id="{EDE584F4-C884-1BAA-14A3-1C6E2E918752}"/>
              </a:ext>
            </a:extLst>
          </p:cNvPr>
          <p:cNvSpPr>
            <a:spLocks noGrp="1"/>
          </p:cNvSpPr>
          <p:nvPr>
            <p:ph type="title"/>
          </p:nvPr>
        </p:nvSpPr>
        <p:spPr>
          <a:xfrm>
            <a:off x="736704" y="225748"/>
            <a:ext cx="6520220" cy="1042582"/>
          </a:xfrm>
        </p:spPr>
        <p:txBody>
          <a:bodyPr>
            <a:normAutofit fontScale="90000"/>
          </a:bodyPr>
          <a:lstStyle/>
          <a:p>
            <a:pPr algn="r">
              <a:lnSpc>
                <a:spcPct val="100000"/>
              </a:lnSpc>
            </a:pPr>
            <a:r>
              <a:rPr lang="es-ES" sz="2800" dirty="0"/>
              <a:t>NUESTROS SERVICIOS</a:t>
            </a:r>
            <a:br>
              <a:rPr lang="es-ES" sz="2800" dirty="0"/>
            </a:br>
            <a:r>
              <a:rPr lang="es-ES" sz="4000" b="1" dirty="0">
                <a:solidFill>
                  <a:srgbClr val="7EBA00"/>
                </a:solidFill>
                <a:latin typeface="Dosis" pitchFamily="2" charset="0"/>
                <a:ea typeface="Adobe Gothic Std B" panose="020B0800000000000000" pitchFamily="34" charset="-128"/>
              </a:rPr>
              <a:t>TRABAJO SOCIAL</a:t>
            </a:r>
            <a:endParaRPr lang="es-ES" sz="2400" b="1" dirty="0">
              <a:solidFill>
                <a:srgbClr val="7EBA00"/>
              </a:solidFill>
              <a:latin typeface="Dosis" pitchFamily="2" charset="0"/>
            </a:endParaRPr>
          </a:p>
        </p:txBody>
      </p:sp>
      <p:cxnSp>
        <p:nvCxnSpPr>
          <p:cNvPr id="11" name="Conector recto 10">
            <a:extLst>
              <a:ext uri="{FF2B5EF4-FFF2-40B4-BE49-F238E27FC236}">
                <a16:creationId xmlns:a16="http://schemas.microsoft.com/office/drawing/2014/main" id="{FCA9D5D3-788F-9F8E-0AEB-5379835F64E3}"/>
              </a:ext>
            </a:extLst>
          </p:cNvPr>
          <p:cNvCxnSpPr>
            <a:cxnSpLocks/>
          </p:cNvCxnSpPr>
          <p:nvPr/>
        </p:nvCxnSpPr>
        <p:spPr>
          <a:xfrm flipV="1">
            <a:off x="3779837" y="1256846"/>
            <a:ext cx="3444014" cy="11484"/>
          </a:xfrm>
          <a:prstGeom prst="line">
            <a:avLst/>
          </a:prstGeom>
        </p:spPr>
        <p:style>
          <a:lnRef idx="1">
            <a:schemeClr val="dk1"/>
          </a:lnRef>
          <a:fillRef idx="0">
            <a:schemeClr val="dk1"/>
          </a:fillRef>
          <a:effectRef idx="0">
            <a:schemeClr val="dk1"/>
          </a:effectRef>
          <a:fontRef idx="minor">
            <a:schemeClr val="tx1"/>
          </a:fontRef>
        </p:style>
      </p:cxnSp>
      <p:sp>
        <p:nvSpPr>
          <p:cNvPr id="13" name="CuadroTexto 12">
            <a:extLst>
              <a:ext uri="{FF2B5EF4-FFF2-40B4-BE49-F238E27FC236}">
                <a16:creationId xmlns:a16="http://schemas.microsoft.com/office/drawing/2014/main" id="{C68EF6AA-50B9-5604-D9B1-3DB7389F53C5}"/>
              </a:ext>
            </a:extLst>
          </p:cNvPr>
          <p:cNvSpPr txBox="1"/>
          <p:nvPr/>
        </p:nvSpPr>
        <p:spPr>
          <a:xfrm>
            <a:off x="231035" y="10312112"/>
            <a:ext cx="6367989" cy="307905"/>
          </a:xfrm>
          <a:prstGeom prst="rect">
            <a:avLst/>
          </a:prstGeom>
          <a:noFill/>
        </p:spPr>
        <p:txBody>
          <a:bodyPr wrap="square" rtlCol="0">
            <a:spAutoFit/>
          </a:bodyPr>
          <a:lstStyle/>
          <a:p>
            <a:r>
              <a:rPr lang="es-ES" sz="1401" b="1" dirty="0"/>
              <a:t>PÁG. 14     </a:t>
            </a:r>
            <a:r>
              <a:rPr lang="es-ES" sz="1401" dirty="0"/>
              <a:t>NUESTROS SERVICIOS|TRABAJO SOCIAL  </a:t>
            </a:r>
          </a:p>
        </p:txBody>
      </p:sp>
    </p:spTree>
    <p:extLst>
      <p:ext uri="{BB962C8B-B14F-4D97-AF65-F5344CB8AC3E}">
        <p14:creationId xmlns:p14="http://schemas.microsoft.com/office/powerpoint/2010/main" val="3782441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15C92-FAD0-2C4B-6462-880CC19CDC8A}"/>
            </a:ext>
          </a:extLst>
        </p:cNvPr>
        <p:cNvGrpSpPr/>
        <p:nvPr/>
      </p:nvGrpSpPr>
      <p:grpSpPr>
        <a:xfrm>
          <a:off x="0" y="0"/>
          <a:ext cx="0" cy="0"/>
          <a:chOff x="0" y="0"/>
          <a:chExt cx="0" cy="0"/>
        </a:xfrm>
      </p:grpSpPr>
      <p:sp>
        <p:nvSpPr>
          <p:cNvPr id="8" name="CuadroTexto 7">
            <a:extLst>
              <a:ext uri="{FF2B5EF4-FFF2-40B4-BE49-F238E27FC236}">
                <a16:creationId xmlns:a16="http://schemas.microsoft.com/office/drawing/2014/main" id="{CD5E751C-CD35-4BA7-A00F-2CBEBE584D5A}"/>
              </a:ext>
            </a:extLst>
          </p:cNvPr>
          <p:cNvSpPr txBox="1"/>
          <p:nvPr/>
        </p:nvSpPr>
        <p:spPr>
          <a:xfrm>
            <a:off x="242166" y="1370063"/>
            <a:ext cx="3139962" cy="4401205"/>
          </a:xfrm>
          <a:prstGeom prst="rect">
            <a:avLst/>
          </a:prstGeom>
          <a:noFill/>
        </p:spPr>
        <p:txBody>
          <a:bodyPr wrap="square" rtlCol="0">
            <a:spAutoFit/>
          </a:bodyPr>
          <a:lstStyle/>
          <a:p>
            <a:pPr algn="just"/>
            <a:r>
              <a:rPr lang="es-ES" sz="1400" b="0" i="0" u="none" strike="noStrike" baseline="0" dirty="0"/>
              <a:t>Desde el área de </a:t>
            </a:r>
            <a:r>
              <a:rPr lang="es-ES" sz="1400" dirty="0"/>
              <a:t>f</a:t>
            </a:r>
            <a:r>
              <a:rPr lang="es-ES" sz="1400" b="0" i="0" u="none" strike="noStrike" baseline="0" dirty="0"/>
              <a:t>isioterapia de Fundación Olivares queremos destacar las numerosas mejoras que se han realizado durante todo 2023.</a:t>
            </a:r>
          </a:p>
          <a:p>
            <a:pPr algn="just"/>
            <a:endParaRPr lang="es-ES" sz="1400" b="0" i="0" u="none" strike="noStrike" baseline="0" dirty="0"/>
          </a:p>
          <a:p>
            <a:pPr algn="just"/>
            <a:r>
              <a:rPr lang="es-ES" sz="1400" b="0" i="0" u="none" strike="noStrike" baseline="0" dirty="0"/>
              <a:t>Como cada año, recordar que nuestro objetivo principal es poder acompañar a los pacientes en el proceso de su enfermedad y ayudar a mejorar la independencia y la funcionalidad en</a:t>
            </a:r>
          </a:p>
          <a:p>
            <a:pPr algn="just"/>
            <a:r>
              <a:rPr lang="es-ES" sz="1400" b="0" i="0" u="none" strike="noStrike" baseline="0" dirty="0"/>
              <a:t>las actividades de la vida diaria.</a:t>
            </a:r>
          </a:p>
          <a:p>
            <a:pPr algn="just"/>
            <a:endParaRPr lang="es-ES" sz="1400" b="0" i="0" u="none" strike="noStrike" baseline="0" dirty="0"/>
          </a:p>
          <a:p>
            <a:pPr algn="just"/>
            <a:r>
              <a:rPr lang="es-ES" sz="1400" b="0" i="0" u="none" strike="noStrike" baseline="0" dirty="0"/>
              <a:t>El área de fisioterapia ofrece sus servicios en la sala de fisioterapia en la sede de la Fundación en La Noria, en planta en el Hospital Materno Infantil, a domicilio cuando el paciente lo requiere, incluso de forma online haciendo un seguimiento y acompañamiento al paciente durante todo el proceso.</a:t>
            </a:r>
          </a:p>
        </p:txBody>
      </p:sp>
      <p:sp>
        <p:nvSpPr>
          <p:cNvPr id="9" name="CuadroTexto 8">
            <a:extLst>
              <a:ext uri="{FF2B5EF4-FFF2-40B4-BE49-F238E27FC236}">
                <a16:creationId xmlns:a16="http://schemas.microsoft.com/office/drawing/2014/main" id="{A8DB9900-6456-96D9-9658-0DFB4B62B1D6}"/>
              </a:ext>
            </a:extLst>
          </p:cNvPr>
          <p:cNvSpPr txBox="1"/>
          <p:nvPr/>
        </p:nvSpPr>
        <p:spPr>
          <a:xfrm>
            <a:off x="242166" y="6095057"/>
            <a:ext cx="7014757" cy="2685351"/>
          </a:xfrm>
          <a:prstGeom prst="rect">
            <a:avLst/>
          </a:prstGeom>
          <a:noFill/>
        </p:spPr>
        <p:txBody>
          <a:bodyPr wrap="square" rtlCol="0">
            <a:spAutoFit/>
          </a:bodyPr>
          <a:lstStyle/>
          <a:p>
            <a:pPr algn="just"/>
            <a:r>
              <a:rPr lang="es-ES" sz="1400" b="0" i="0" u="none" strike="noStrike" baseline="0" dirty="0"/>
              <a:t>Atendemos a pacientes oncólogos-hematológicos y pacientes crónicos complejos y en estado paliativo.</a:t>
            </a:r>
          </a:p>
          <a:p>
            <a:pPr algn="just"/>
            <a:endParaRPr lang="es-ES" sz="1400" b="0" i="0" u="none" strike="noStrike" baseline="0" dirty="0"/>
          </a:p>
          <a:p>
            <a:pPr algn="just"/>
            <a:r>
              <a:rPr lang="es-ES" sz="1400" b="0" i="0" u="none" strike="noStrike" baseline="0" dirty="0"/>
              <a:t>Durante el año 2023, hemos conseguido incluir en nuestros tratamientos de rehabilitación la electroestimulación inalámbrica, la cual nos reduce el tiempo de terapia y aumenta los beneficios de esta</a:t>
            </a:r>
            <a:r>
              <a:rPr lang="es-ES" sz="1400" dirty="0"/>
              <a:t>.</a:t>
            </a:r>
            <a:endParaRPr lang="es-ES" sz="1400" b="0" i="0" u="none" strike="noStrike" baseline="0" dirty="0"/>
          </a:p>
          <a:p>
            <a:pPr algn="just"/>
            <a:endParaRPr lang="es-ES" sz="1400" b="0" i="0" u="none" strike="noStrike" baseline="0" dirty="0"/>
          </a:p>
          <a:p>
            <a:pPr algn="just"/>
            <a:r>
              <a:rPr lang="es-ES" sz="1400" b="0" i="0" u="none" strike="noStrike" baseline="0" dirty="0"/>
              <a:t>Además, hemos conseguido incluir dentro del Hospital Materno Infantil la rehabilitación a través de las gafas de realidad virtual, un gran logro para ayudar a la mejora de la fisioterapia de manera complementaria y ayudando a que los ingresos de los pacientes sean más llevaderos.</a:t>
            </a:r>
            <a:endParaRPr lang="es-ES" sz="1400" kern="100" dirty="0">
              <a:effectLst/>
              <a:ea typeface="Times New Roman" panose="02020603050405020304" pitchFamily="18" charset="0"/>
              <a:cs typeface="Times New Roman" panose="02020603050405020304" pitchFamily="18" charset="0"/>
            </a:endParaRPr>
          </a:p>
          <a:p>
            <a:pPr algn="just"/>
            <a:endParaRPr lang="es-ES" sz="1450" dirty="0"/>
          </a:p>
        </p:txBody>
      </p:sp>
      <p:sp>
        <p:nvSpPr>
          <p:cNvPr id="10" name="CuadroTexto 9">
            <a:extLst>
              <a:ext uri="{FF2B5EF4-FFF2-40B4-BE49-F238E27FC236}">
                <a16:creationId xmlns:a16="http://schemas.microsoft.com/office/drawing/2014/main" id="{C8B1B8FD-98BD-06DA-8F61-64E1B7A2F8B6}"/>
              </a:ext>
            </a:extLst>
          </p:cNvPr>
          <p:cNvSpPr txBox="1"/>
          <p:nvPr/>
        </p:nvSpPr>
        <p:spPr>
          <a:xfrm>
            <a:off x="177094" y="1779177"/>
            <a:ext cx="1918758" cy="307777"/>
          </a:xfrm>
          <a:prstGeom prst="rect">
            <a:avLst/>
          </a:prstGeom>
          <a:noFill/>
        </p:spPr>
        <p:txBody>
          <a:bodyPr wrap="square" rtlCol="0">
            <a:spAutoFit/>
          </a:bodyPr>
          <a:lstStyle/>
          <a:p>
            <a:pPr marL="0" marR="0">
              <a:spcBef>
                <a:spcPts val="0"/>
              </a:spcBef>
              <a:spcAft>
                <a:spcPts val="0"/>
              </a:spcAft>
            </a:pPr>
            <a:r>
              <a:rPr lang="es-ES" sz="1400" kern="150" dirty="0">
                <a:effectLst/>
                <a:latin typeface="Times New Roman" panose="02020603050405020304" pitchFamily="18" charset="0"/>
                <a:ea typeface="SimSun" panose="02010600030101010101" pitchFamily="2" charset="-122"/>
                <a:cs typeface="Lucida Sans" panose="020B0602030504020204" pitchFamily="34" charset="0"/>
              </a:rPr>
              <a:t> </a:t>
            </a:r>
          </a:p>
        </p:txBody>
      </p:sp>
      <p:sp>
        <p:nvSpPr>
          <p:cNvPr id="14" name="CuadroTexto 13">
            <a:extLst>
              <a:ext uri="{FF2B5EF4-FFF2-40B4-BE49-F238E27FC236}">
                <a16:creationId xmlns:a16="http://schemas.microsoft.com/office/drawing/2014/main" id="{2E0EF1EE-8A37-5AA5-8AAC-AFBA1BDA5AD2}"/>
              </a:ext>
            </a:extLst>
          </p:cNvPr>
          <p:cNvSpPr txBox="1"/>
          <p:nvPr/>
        </p:nvSpPr>
        <p:spPr>
          <a:xfrm>
            <a:off x="3674314" y="4596755"/>
            <a:ext cx="3582609" cy="276999"/>
          </a:xfrm>
          <a:prstGeom prst="rect">
            <a:avLst/>
          </a:prstGeom>
          <a:noFill/>
        </p:spPr>
        <p:txBody>
          <a:bodyPr wrap="square" rtlCol="0">
            <a:spAutoFit/>
          </a:bodyPr>
          <a:lstStyle/>
          <a:p>
            <a:pPr algn="ctr"/>
            <a:r>
              <a:rPr lang="es-ES" sz="1200" i="1" dirty="0"/>
              <a:t>Miryam, fisioterapeuta de  Fundación Olivares</a:t>
            </a:r>
          </a:p>
        </p:txBody>
      </p:sp>
      <p:cxnSp>
        <p:nvCxnSpPr>
          <p:cNvPr id="16" name="Conector recto 15">
            <a:extLst>
              <a:ext uri="{FF2B5EF4-FFF2-40B4-BE49-F238E27FC236}">
                <a16:creationId xmlns:a16="http://schemas.microsoft.com/office/drawing/2014/main" id="{4483EAA1-1786-A843-0C69-427571C64209}"/>
              </a:ext>
            </a:extLst>
          </p:cNvPr>
          <p:cNvCxnSpPr/>
          <p:nvPr/>
        </p:nvCxnSpPr>
        <p:spPr>
          <a:xfrm>
            <a:off x="3996813" y="4867258"/>
            <a:ext cx="2831566"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17" name="CuadroTexto 16">
            <a:extLst>
              <a:ext uri="{FF2B5EF4-FFF2-40B4-BE49-F238E27FC236}">
                <a16:creationId xmlns:a16="http://schemas.microsoft.com/office/drawing/2014/main" id="{E59DE068-AB5F-3551-94F5-5CD89D9F5B39}"/>
              </a:ext>
            </a:extLst>
          </p:cNvPr>
          <p:cNvSpPr txBox="1"/>
          <p:nvPr/>
        </p:nvSpPr>
        <p:spPr>
          <a:xfrm>
            <a:off x="231035" y="10312112"/>
            <a:ext cx="6367989" cy="307905"/>
          </a:xfrm>
          <a:prstGeom prst="rect">
            <a:avLst/>
          </a:prstGeom>
          <a:noFill/>
        </p:spPr>
        <p:txBody>
          <a:bodyPr wrap="square" rtlCol="0">
            <a:spAutoFit/>
          </a:bodyPr>
          <a:lstStyle/>
          <a:p>
            <a:r>
              <a:rPr lang="es-ES" sz="1401" dirty="0"/>
              <a:t>    </a:t>
            </a:r>
          </a:p>
        </p:txBody>
      </p:sp>
      <p:pic>
        <p:nvPicPr>
          <p:cNvPr id="6" name="Picture 5" descr="A child sitting on a ball in a room with a ball and a ball&#10;&#10;Description automatically generated">
            <a:extLst>
              <a:ext uri="{FF2B5EF4-FFF2-40B4-BE49-F238E27FC236}">
                <a16:creationId xmlns:a16="http://schemas.microsoft.com/office/drawing/2014/main" id="{E3CC0073-729F-0EFE-71FD-458E5CBD3D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3377" y="1501275"/>
            <a:ext cx="3641414" cy="2985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ítulo 1">
            <a:extLst>
              <a:ext uri="{FF2B5EF4-FFF2-40B4-BE49-F238E27FC236}">
                <a16:creationId xmlns:a16="http://schemas.microsoft.com/office/drawing/2014/main" id="{43DBA99B-9287-AA6E-EDCC-327C05C286DF}"/>
              </a:ext>
            </a:extLst>
          </p:cNvPr>
          <p:cNvSpPr>
            <a:spLocks noGrp="1"/>
          </p:cNvSpPr>
          <p:nvPr>
            <p:ph type="title"/>
          </p:nvPr>
        </p:nvSpPr>
        <p:spPr>
          <a:xfrm>
            <a:off x="736704" y="225748"/>
            <a:ext cx="6520220" cy="1042582"/>
          </a:xfrm>
        </p:spPr>
        <p:txBody>
          <a:bodyPr>
            <a:normAutofit fontScale="90000"/>
          </a:bodyPr>
          <a:lstStyle/>
          <a:p>
            <a:pPr algn="r">
              <a:lnSpc>
                <a:spcPct val="100000"/>
              </a:lnSpc>
            </a:pPr>
            <a:r>
              <a:rPr lang="es-ES" sz="2800" dirty="0"/>
              <a:t>NUESTROS SERVICIOS</a:t>
            </a:r>
            <a:br>
              <a:rPr lang="es-ES" sz="2800" dirty="0"/>
            </a:br>
            <a:r>
              <a:rPr lang="es-ES" sz="4000" b="1" dirty="0">
                <a:solidFill>
                  <a:srgbClr val="7EBA00"/>
                </a:solidFill>
                <a:latin typeface="Dosis" pitchFamily="2" charset="0"/>
                <a:ea typeface="Adobe Gothic Std B" panose="020B0800000000000000" pitchFamily="34" charset="-128"/>
              </a:rPr>
              <a:t>FISIOTERAPIA</a:t>
            </a:r>
            <a:endParaRPr lang="es-ES" sz="2400" b="1" dirty="0">
              <a:solidFill>
                <a:srgbClr val="7EBA00"/>
              </a:solidFill>
              <a:latin typeface="Dosis" pitchFamily="2" charset="0"/>
            </a:endParaRPr>
          </a:p>
        </p:txBody>
      </p:sp>
      <p:cxnSp>
        <p:nvCxnSpPr>
          <p:cNvPr id="12" name="Conector recto 11">
            <a:extLst>
              <a:ext uri="{FF2B5EF4-FFF2-40B4-BE49-F238E27FC236}">
                <a16:creationId xmlns:a16="http://schemas.microsoft.com/office/drawing/2014/main" id="{5613A8C3-C16A-22E1-6367-B0C6983DFC17}"/>
              </a:ext>
            </a:extLst>
          </p:cNvPr>
          <p:cNvCxnSpPr>
            <a:cxnSpLocks/>
          </p:cNvCxnSpPr>
          <p:nvPr/>
        </p:nvCxnSpPr>
        <p:spPr>
          <a:xfrm>
            <a:off x="4368800" y="1256846"/>
            <a:ext cx="2855051" cy="0"/>
          </a:xfrm>
          <a:prstGeom prst="line">
            <a:avLst/>
          </a:prstGeom>
        </p:spPr>
        <p:style>
          <a:lnRef idx="1">
            <a:schemeClr val="dk1"/>
          </a:lnRef>
          <a:fillRef idx="0">
            <a:schemeClr val="dk1"/>
          </a:fillRef>
          <a:effectRef idx="0">
            <a:schemeClr val="dk1"/>
          </a:effectRef>
          <a:fontRef idx="minor">
            <a:schemeClr val="tx1"/>
          </a:fontRef>
        </p:style>
      </p:cxnSp>
      <p:sp>
        <p:nvSpPr>
          <p:cNvPr id="15" name="CuadroTexto 14">
            <a:extLst>
              <a:ext uri="{FF2B5EF4-FFF2-40B4-BE49-F238E27FC236}">
                <a16:creationId xmlns:a16="http://schemas.microsoft.com/office/drawing/2014/main" id="{1CD15DBC-2F5F-976F-DE7B-BB9F54BEE8C7}"/>
              </a:ext>
            </a:extLst>
          </p:cNvPr>
          <p:cNvSpPr txBox="1"/>
          <p:nvPr/>
        </p:nvSpPr>
        <p:spPr>
          <a:xfrm>
            <a:off x="242166" y="10311824"/>
            <a:ext cx="6367989" cy="307905"/>
          </a:xfrm>
          <a:prstGeom prst="rect">
            <a:avLst/>
          </a:prstGeom>
          <a:noFill/>
        </p:spPr>
        <p:txBody>
          <a:bodyPr wrap="square" rtlCol="0">
            <a:spAutoFit/>
          </a:bodyPr>
          <a:lstStyle/>
          <a:p>
            <a:r>
              <a:rPr lang="es-ES" sz="1401" b="1" dirty="0"/>
              <a:t>PÁG</a:t>
            </a:r>
            <a:r>
              <a:rPr lang="es-ES" sz="1401" dirty="0"/>
              <a:t>. </a:t>
            </a:r>
            <a:r>
              <a:rPr lang="es-ES" sz="1401" b="1" dirty="0"/>
              <a:t>15    </a:t>
            </a:r>
            <a:r>
              <a:rPr lang="es-ES" sz="1401" dirty="0"/>
              <a:t>NUESTROS SERVICIOS|FISIOTERAPIA  </a:t>
            </a:r>
          </a:p>
        </p:txBody>
      </p:sp>
    </p:spTree>
    <p:extLst>
      <p:ext uri="{BB962C8B-B14F-4D97-AF65-F5344CB8AC3E}">
        <p14:creationId xmlns:p14="http://schemas.microsoft.com/office/powerpoint/2010/main" val="1400644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8B2E2-9444-81C4-1E29-191D8DD88C96}"/>
            </a:ext>
          </a:extLst>
        </p:cNvPr>
        <p:cNvGrpSpPr/>
        <p:nvPr/>
      </p:nvGrpSpPr>
      <p:grpSpPr>
        <a:xfrm>
          <a:off x="0" y="0"/>
          <a:ext cx="0" cy="0"/>
          <a:chOff x="0" y="0"/>
          <a:chExt cx="0" cy="0"/>
        </a:xfrm>
      </p:grpSpPr>
      <p:sp>
        <p:nvSpPr>
          <p:cNvPr id="8" name="CuadroTexto 7">
            <a:extLst>
              <a:ext uri="{FF2B5EF4-FFF2-40B4-BE49-F238E27FC236}">
                <a16:creationId xmlns:a16="http://schemas.microsoft.com/office/drawing/2014/main" id="{0F009716-82DD-3652-435C-FF15EBBE7415}"/>
              </a:ext>
            </a:extLst>
          </p:cNvPr>
          <p:cNvSpPr txBox="1"/>
          <p:nvPr/>
        </p:nvSpPr>
        <p:spPr>
          <a:xfrm>
            <a:off x="418551" y="1533018"/>
            <a:ext cx="3361286" cy="3108543"/>
          </a:xfrm>
          <a:prstGeom prst="rect">
            <a:avLst/>
          </a:prstGeom>
          <a:noFill/>
        </p:spPr>
        <p:txBody>
          <a:bodyPr wrap="square" rtlCol="0">
            <a:spAutoFit/>
          </a:bodyPr>
          <a:lstStyle/>
          <a:p>
            <a:pPr marL="0" marR="0" algn="just"/>
            <a:r>
              <a:rPr lang="es-ES" sz="1400" dirty="0">
                <a:solidFill>
                  <a:srgbClr val="000000"/>
                </a:solidFill>
                <a:effectLst/>
                <a:ea typeface="Times New Roman" panose="02020603050405020304" pitchFamily="18" charset="0"/>
              </a:rPr>
              <a:t>La unidad asistencial de </a:t>
            </a:r>
            <a:r>
              <a:rPr lang="es-ES" sz="1400" dirty="0">
                <a:solidFill>
                  <a:srgbClr val="000000"/>
                </a:solidFill>
                <a:ea typeface="Times New Roman" panose="02020603050405020304" pitchFamily="18" charset="0"/>
              </a:rPr>
              <a:t>l</a:t>
            </a:r>
            <a:r>
              <a:rPr lang="es-ES" sz="1400" dirty="0">
                <a:solidFill>
                  <a:srgbClr val="000000"/>
                </a:solidFill>
                <a:effectLst/>
                <a:ea typeface="Times New Roman" panose="02020603050405020304" pitchFamily="18" charset="0"/>
              </a:rPr>
              <a:t>ogopedia presta sus servicios a pacientes con enfermedades onco-hematológicas y otras patologías crónicas graves en la sede de la Fundación en La Noria, en el Hospital Materno Infantil</a:t>
            </a:r>
            <a:r>
              <a:rPr lang="es-ES" sz="1400" dirty="0">
                <a:solidFill>
                  <a:srgbClr val="000000"/>
                </a:solidFill>
                <a:ea typeface="Times New Roman" panose="02020603050405020304" pitchFamily="18" charset="0"/>
              </a:rPr>
              <a:t> y</a:t>
            </a:r>
            <a:r>
              <a:rPr lang="es-ES" sz="1400" dirty="0">
                <a:solidFill>
                  <a:srgbClr val="000000"/>
                </a:solidFill>
                <a:effectLst/>
                <a:ea typeface="Times New Roman" panose="02020603050405020304" pitchFamily="18" charset="0"/>
              </a:rPr>
              <a:t> a domicilio. </a:t>
            </a:r>
          </a:p>
          <a:p>
            <a:pPr marL="0" marR="0" algn="just"/>
            <a:endParaRPr lang="es-ES" sz="1400" dirty="0">
              <a:solidFill>
                <a:srgbClr val="000000"/>
              </a:solidFill>
              <a:ea typeface="Times New Roman" panose="02020603050405020304" pitchFamily="18" charset="0"/>
            </a:endParaRPr>
          </a:p>
          <a:p>
            <a:pPr marL="0" marR="0" algn="just"/>
            <a:r>
              <a:rPr lang="es-ES" sz="1400" dirty="0">
                <a:solidFill>
                  <a:srgbClr val="000000"/>
                </a:solidFill>
                <a:ea typeface="Times New Roman" panose="02020603050405020304" pitchFamily="18" charset="0"/>
              </a:rPr>
              <a:t>Mi</a:t>
            </a:r>
            <a:r>
              <a:rPr lang="es-ES" sz="1400" dirty="0">
                <a:solidFill>
                  <a:srgbClr val="000000"/>
                </a:solidFill>
                <a:effectLst/>
                <a:ea typeface="Times New Roman" panose="02020603050405020304" pitchFamily="18" charset="0"/>
              </a:rPr>
              <a:t> trabajo se centra en evaluar, diagnosticar y tratar a nivel de motricidad orofacial las estructuras, funciones de succión, masticación, deglución, respiración y </a:t>
            </a:r>
            <a:r>
              <a:rPr lang="es-ES" sz="1400" dirty="0" err="1">
                <a:solidFill>
                  <a:srgbClr val="000000"/>
                </a:solidFill>
                <a:effectLst/>
                <a:ea typeface="Times New Roman" panose="02020603050405020304" pitchFamily="18" charset="0"/>
              </a:rPr>
              <a:t>fonoarticulación</a:t>
            </a:r>
            <a:r>
              <a:rPr lang="es-ES" sz="1400" dirty="0">
                <a:solidFill>
                  <a:srgbClr val="000000"/>
                </a:solidFill>
                <a:effectLst/>
                <a:ea typeface="Times New Roman" panose="02020603050405020304" pitchFamily="18" charset="0"/>
              </a:rPr>
              <a:t>. Para ello, trabajo de manera directa con el equipo de la unidad de disfagia del Hospital Materno Infantil. </a:t>
            </a:r>
            <a:endParaRPr lang="es-ES" sz="1800" dirty="0">
              <a:effectLst/>
              <a:latin typeface="Times New Roman" panose="02020603050405020304" pitchFamily="18" charset="0"/>
              <a:ea typeface="Times New Roman" panose="02020603050405020304" pitchFamily="18" charset="0"/>
            </a:endParaRPr>
          </a:p>
        </p:txBody>
      </p:sp>
      <p:sp>
        <p:nvSpPr>
          <p:cNvPr id="14" name="CuadroTexto 13">
            <a:extLst>
              <a:ext uri="{FF2B5EF4-FFF2-40B4-BE49-F238E27FC236}">
                <a16:creationId xmlns:a16="http://schemas.microsoft.com/office/drawing/2014/main" id="{BC931335-6855-65B9-C108-E023F5928B70}"/>
              </a:ext>
            </a:extLst>
          </p:cNvPr>
          <p:cNvSpPr txBox="1"/>
          <p:nvPr/>
        </p:nvSpPr>
        <p:spPr>
          <a:xfrm>
            <a:off x="1988532" y="9020295"/>
            <a:ext cx="3582609" cy="276999"/>
          </a:xfrm>
          <a:prstGeom prst="rect">
            <a:avLst/>
          </a:prstGeom>
          <a:noFill/>
        </p:spPr>
        <p:txBody>
          <a:bodyPr wrap="square" rtlCol="0">
            <a:spAutoFit/>
          </a:bodyPr>
          <a:lstStyle/>
          <a:p>
            <a:pPr algn="ctr"/>
            <a:r>
              <a:rPr lang="es-ES" sz="1200" i="1" dirty="0"/>
              <a:t>Álvaro, logopeda de Fundación Olivares</a:t>
            </a:r>
          </a:p>
        </p:txBody>
      </p:sp>
      <p:cxnSp>
        <p:nvCxnSpPr>
          <p:cNvPr id="16" name="Conector recto 15">
            <a:extLst>
              <a:ext uri="{FF2B5EF4-FFF2-40B4-BE49-F238E27FC236}">
                <a16:creationId xmlns:a16="http://schemas.microsoft.com/office/drawing/2014/main" id="{2A1C66FA-7022-A5A6-6478-1E0BCEA1FDCA}"/>
              </a:ext>
            </a:extLst>
          </p:cNvPr>
          <p:cNvCxnSpPr/>
          <p:nvPr/>
        </p:nvCxnSpPr>
        <p:spPr>
          <a:xfrm>
            <a:off x="2364054" y="9284983"/>
            <a:ext cx="2831566"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FA2D7E73-43A3-780B-AA60-CE5373FFA7F3}"/>
              </a:ext>
            </a:extLst>
          </p:cNvPr>
          <p:cNvSpPr txBox="1"/>
          <p:nvPr/>
        </p:nvSpPr>
        <p:spPr>
          <a:xfrm>
            <a:off x="3862564" y="1533018"/>
            <a:ext cx="3361286" cy="1600438"/>
          </a:xfrm>
          <a:prstGeom prst="rect">
            <a:avLst/>
          </a:prstGeom>
          <a:noFill/>
        </p:spPr>
        <p:txBody>
          <a:bodyPr wrap="square">
            <a:spAutoFit/>
          </a:bodyPr>
          <a:lstStyle/>
          <a:p>
            <a:pPr algn="just"/>
            <a:r>
              <a:rPr lang="es-ES" sz="1400" dirty="0">
                <a:solidFill>
                  <a:srgbClr val="000000"/>
                </a:solidFill>
                <a:effectLst/>
                <a:ea typeface="Times New Roman" panose="02020603050405020304" pitchFamily="18" charset="0"/>
              </a:rPr>
              <a:t>Se trabaja también en aquellas áreas del lenguaje, lectoescritura y voz que se ven alteradas debido a las secuelas que la enfermedad va dejando y se encuentran presentes en esas áreas. Este trabajo se hace en función del grado de afectación, el síndrome o trastorno de origen. </a:t>
            </a:r>
            <a:endParaRPr lang="es-ES" sz="1400" dirty="0"/>
          </a:p>
        </p:txBody>
      </p:sp>
      <p:pic>
        <p:nvPicPr>
          <p:cNvPr id="7" name="Picture 6" descr="A person in a white coat examining a person&#10;&#10;Description automatically generated">
            <a:extLst>
              <a:ext uri="{FF2B5EF4-FFF2-40B4-BE49-F238E27FC236}">
                <a16:creationId xmlns:a16="http://schemas.microsoft.com/office/drawing/2014/main" id="{B0025F1E-7949-723B-E374-78776F473A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856" y="5194069"/>
            <a:ext cx="2728396" cy="36378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person and a child playing with colorful rings&#10;&#10;Description automatically generated">
            <a:extLst>
              <a:ext uri="{FF2B5EF4-FFF2-40B4-BE49-F238E27FC236}">
                <a16:creationId xmlns:a16="http://schemas.microsoft.com/office/drawing/2014/main" id="{685504E1-2ABD-57AF-DAEA-FAFA6EA93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0585" y="4664940"/>
            <a:ext cx="3125243" cy="41669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ítulo 1">
            <a:extLst>
              <a:ext uri="{FF2B5EF4-FFF2-40B4-BE49-F238E27FC236}">
                <a16:creationId xmlns:a16="http://schemas.microsoft.com/office/drawing/2014/main" id="{4ED9FA91-AC5C-E1A2-E69F-A208E691829E}"/>
              </a:ext>
            </a:extLst>
          </p:cNvPr>
          <p:cNvSpPr>
            <a:spLocks noGrp="1"/>
          </p:cNvSpPr>
          <p:nvPr>
            <p:ph type="title"/>
          </p:nvPr>
        </p:nvSpPr>
        <p:spPr>
          <a:xfrm>
            <a:off x="736704" y="225748"/>
            <a:ext cx="6520220" cy="1042582"/>
          </a:xfrm>
        </p:spPr>
        <p:txBody>
          <a:bodyPr>
            <a:normAutofit fontScale="90000"/>
          </a:bodyPr>
          <a:lstStyle/>
          <a:p>
            <a:pPr algn="r">
              <a:lnSpc>
                <a:spcPct val="100000"/>
              </a:lnSpc>
            </a:pPr>
            <a:r>
              <a:rPr lang="es-ES" sz="2800" dirty="0"/>
              <a:t>NUESTROS SERVICIOS</a:t>
            </a:r>
            <a:br>
              <a:rPr lang="es-ES" sz="2800" dirty="0"/>
            </a:br>
            <a:r>
              <a:rPr lang="es-ES" sz="4000" b="1" dirty="0">
                <a:solidFill>
                  <a:srgbClr val="7EBA00"/>
                </a:solidFill>
                <a:latin typeface="Dosis" pitchFamily="2" charset="0"/>
                <a:ea typeface="Adobe Gothic Std B" panose="020B0800000000000000" pitchFamily="34" charset="-128"/>
              </a:rPr>
              <a:t>LOGOPEDIA</a:t>
            </a:r>
            <a:endParaRPr lang="es-ES" sz="2400" b="1" dirty="0">
              <a:solidFill>
                <a:srgbClr val="7EBA00"/>
              </a:solidFill>
              <a:latin typeface="Dosis" pitchFamily="2" charset="0"/>
            </a:endParaRPr>
          </a:p>
        </p:txBody>
      </p:sp>
      <p:cxnSp>
        <p:nvCxnSpPr>
          <p:cNvPr id="13" name="Conector recto 12">
            <a:extLst>
              <a:ext uri="{FF2B5EF4-FFF2-40B4-BE49-F238E27FC236}">
                <a16:creationId xmlns:a16="http://schemas.microsoft.com/office/drawing/2014/main" id="{B85BB81E-5F0D-07F8-A293-464B67DF9235}"/>
              </a:ext>
            </a:extLst>
          </p:cNvPr>
          <p:cNvCxnSpPr>
            <a:cxnSpLocks/>
          </p:cNvCxnSpPr>
          <p:nvPr/>
        </p:nvCxnSpPr>
        <p:spPr>
          <a:xfrm>
            <a:off x="4902200" y="1256846"/>
            <a:ext cx="2321651" cy="0"/>
          </a:xfrm>
          <a:prstGeom prst="line">
            <a:avLst/>
          </a:prstGeom>
        </p:spPr>
        <p:style>
          <a:lnRef idx="1">
            <a:schemeClr val="dk1"/>
          </a:lnRef>
          <a:fillRef idx="0">
            <a:schemeClr val="dk1"/>
          </a:fillRef>
          <a:effectRef idx="0">
            <a:schemeClr val="dk1"/>
          </a:effectRef>
          <a:fontRef idx="minor">
            <a:schemeClr val="tx1"/>
          </a:fontRef>
        </p:style>
      </p:cxnSp>
      <p:sp>
        <p:nvSpPr>
          <p:cNvPr id="17" name="CuadroTexto 16">
            <a:extLst>
              <a:ext uri="{FF2B5EF4-FFF2-40B4-BE49-F238E27FC236}">
                <a16:creationId xmlns:a16="http://schemas.microsoft.com/office/drawing/2014/main" id="{816E74AC-EA93-4E96-20A6-E188F5DFF730}"/>
              </a:ext>
            </a:extLst>
          </p:cNvPr>
          <p:cNvSpPr txBox="1"/>
          <p:nvPr/>
        </p:nvSpPr>
        <p:spPr>
          <a:xfrm>
            <a:off x="242166" y="10311824"/>
            <a:ext cx="6367989" cy="307905"/>
          </a:xfrm>
          <a:prstGeom prst="rect">
            <a:avLst/>
          </a:prstGeom>
          <a:noFill/>
        </p:spPr>
        <p:txBody>
          <a:bodyPr wrap="square" rtlCol="0">
            <a:spAutoFit/>
          </a:bodyPr>
          <a:lstStyle/>
          <a:p>
            <a:r>
              <a:rPr lang="es-ES" sz="1401" b="1" dirty="0"/>
              <a:t>PÁG. 16     </a:t>
            </a:r>
            <a:r>
              <a:rPr lang="es-ES" sz="1401" dirty="0"/>
              <a:t>NUESTROS SERVICIOS|LOGOPEDIA  </a:t>
            </a:r>
          </a:p>
        </p:txBody>
      </p:sp>
    </p:spTree>
    <p:extLst>
      <p:ext uri="{BB962C8B-B14F-4D97-AF65-F5344CB8AC3E}">
        <p14:creationId xmlns:p14="http://schemas.microsoft.com/office/powerpoint/2010/main" val="2301565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57CF7-847C-55DE-2522-CE3C45FC09B5}"/>
            </a:ext>
          </a:extLst>
        </p:cNvPr>
        <p:cNvGrpSpPr/>
        <p:nvPr/>
      </p:nvGrpSpPr>
      <p:grpSpPr>
        <a:xfrm>
          <a:off x="0" y="0"/>
          <a:ext cx="0" cy="0"/>
          <a:chOff x="0" y="0"/>
          <a:chExt cx="0" cy="0"/>
        </a:xfrm>
      </p:grpSpPr>
      <p:sp>
        <p:nvSpPr>
          <p:cNvPr id="8" name="CuadroTexto 7">
            <a:extLst>
              <a:ext uri="{FF2B5EF4-FFF2-40B4-BE49-F238E27FC236}">
                <a16:creationId xmlns:a16="http://schemas.microsoft.com/office/drawing/2014/main" id="{01DB464E-E950-599D-9032-84D8A9724161}"/>
              </a:ext>
            </a:extLst>
          </p:cNvPr>
          <p:cNvSpPr txBox="1"/>
          <p:nvPr/>
        </p:nvSpPr>
        <p:spPr>
          <a:xfrm>
            <a:off x="3582609" y="1541735"/>
            <a:ext cx="3674315" cy="5816977"/>
          </a:xfrm>
          <a:prstGeom prst="rect">
            <a:avLst/>
          </a:prstGeom>
          <a:noFill/>
        </p:spPr>
        <p:txBody>
          <a:bodyPr wrap="square" rtlCol="0">
            <a:spAutoFit/>
          </a:bodyPr>
          <a:lstStyle/>
          <a:p>
            <a:pPr algn="just"/>
            <a:r>
              <a:rPr lang="es-ES" sz="1400" b="0" i="0" dirty="0">
                <a:solidFill>
                  <a:schemeClr val="tx1">
                    <a:lumMod val="95000"/>
                    <a:lumOff val="5000"/>
                  </a:schemeClr>
                </a:solidFill>
                <a:effectLst/>
              </a:rPr>
              <a:t>Este 2023 ha sido un año lleno de nuevos proyectos que nos han ayudado a poder financiar todos los servicios que ofrecemos totalmente gratuitos desde Fundación Olivares para que nuestros peques y sus familiares se sientan lo más arropados posible. Para ello, hemos organizado o participado en más de 43 eventos con diferentes temáticas en los que podemos decir que somos unos afortunados por ir de la mano de grandes empresas socialmente responsables, equipos humanos con principios muy necesarios sobre todo en la actualidad y personas ejemplares. </a:t>
            </a:r>
          </a:p>
          <a:p>
            <a:pPr algn="just"/>
            <a:endParaRPr lang="es-ES" sz="1400" dirty="0">
              <a:solidFill>
                <a:schemeClr val="tx1">
                  <a:lumMod val="95000"/>
                  <a:lumOff val="5000"/>
                </a:schemeClr>
              </a:solidFill>
            </a:endParaRPr>
          </a:p>
          <a:p>
            <a:pPr algn="just"/>
            <a:r>
              <a:rPr lang="es-ES" sz="1400" b="0" i="0" dirty="0">
                <a:solidFill>
                  <a:schemeClr val="tx1">
                    <a:lumMod val="95000"/>
                    <a:lumOff val="5000"/>
                  </a:schemeClr>
                </a:solidFill>
                <a:effectLst/>
              </a:rPr>
              <a:t>Además, seguimos teniendo a nuestro lado al sector hostelero con nuestra campaña “Sabores Solidarios”. Y cómo no hacer mención a</a:t>
            </a:r>
            <a:r>
              <a:rPr lang="es-ES" sz="1400" dirty="0">
                <a:solidFill>
                  <a:schemeClr val="tx1">
                    <a:lumMod val="95000"/>
                    <a:lumOff val="5000"/>
                  </a:schemeClr>
                </a:solidFill>
              </a:rPr>
              <a:t> </a:t>
            </a:r>
            <a:r>
              <a:rPr lang="es-ES" sz="1400" b="0" i="0" dirty="0">
                <a:solidFill>
                  <a:schemeClr val="tx1">
                    <a:lumMod val="95000"/>
                    <a:lumOff val="5000"/>
                  </a:schemeClr>
                </a:solidFill>
                <a:effectLst/>
              </a:rPr>
              <a:t>“La Cadena de Corazones” a la que infinidad de colegios se han sumado a participar para continuar difundiendo y concienciando desde pequeños. Cada día, desde Fundación Olivares buscamos la forma de seguir adelante y hacer frente a una realidad de la que todos somos parte.</a:t>
            </a:r>
          </a:p>
          <a:p>
            <a:br>
              <a:rPr lang="es-ES" b="0" i="0" dirty="0">
                <a:solidFill>
                  <a:srgbClr val="222222"/>
                </a:solidFill>
                <a:effectLst/>
                <a:latin typeface="Arial" panose="020B0604020202020204" pitchFamily="34" charset="0"/>
              </a:rPr>
            </a:br>
            <a:endParaRPr lang="es-ES" sz="1800" dirty="0">
              <a:effectLst/>
              <a:latin typeface="Times New Roman" panose="02020603050405020304" pitchFamily="18" charset="0"/>
              <a:ea typeface="Times New Roman" panose="02020603050405020304" pitchFamily="18" charset="0"/>
            </a:endParaRPr>
          </a:p>
        </p:txBody>
      </p:sp>
      <p:sp>
        <p:nvSpPr>
          <p:cNvPr id="10" name="CuadroTexto 9">
            <a:extLst>
              <a:ext uri="{FF2B5EF4-FFF2-40B4-BE49-F238E27FC236}">
                <a16:creationId xmlns:a16="http://schemas.microsoft.com/office/drawing/2014/main" id="{F539223A-242E-AF6F-E846-93B916006B6B}"/>
              </a:ext>
            </a:extLst>
          </p:cNvPr>
          <p:cNvSpPr txBox="1"/>
          <p:nvPr/>
        </p:nvSpPr>
        <p:spPr>
          <a:xfrm>
            <a:off x="177094" y="1779177"/>
            <a:ext cx="1918758" cy="307777"/>
          </a:xfrm>
          <a:prstGeom prst="rect">
            <a:avLst/>
          </a:prstGeom>
          <a:noFill/>
        </p:spPr>
        <p:txBody>
          <a:bodyPr wrap="square" rtlCol="0">
            <a:spAutoFit/>
          </a:bodyPr>
          <a:lstStyle/>
          <a:p>
            <a:pPr marL="0" marR="0">
              <a:spcBef>
                <a:spcPts val="0"/>
              </a:spcBef>
              <a:spcAft>
                <a:spcPts val="0"/>
              </a:spcAft>
            </a:pPr>
            <a:r>
              <a:rPr lang="es-ES" sz="1400" kern="150" dirty="0">
                <a:effectLst/>
                <a:latin typeface="Times New Roman" panose="02020603050405020304" pitchFamily="18" charset="0"/>
                <a:ea typeface="SimSun" panose="02010600030101010101" pitchFamily="2" charset="-122"/>
                <a:cs typeface="Lucida Sans" panose="020B0602030504020204" pitchFamily="34" charset="0"/>
              </a:rPr>
              <a:t> </a:t>
            </a:r>
          </a:p>
        </p:txBody>
      </p:sp>
      <p:pic>
        <p:nvPicPr>
          <p:cNvPr id="6" name="Picture 5" descr="A person standing in a garden&#10;&#10;Description automatically generated">
            <a:extLst>
              <a:ext uri="{FF2B5EF4-FFF2-40B4-BE49-F238E27FC236}">
                <a16:creationId xmlns:a16="http://schemas.microsoft.com/office/drawing/2014/main" id="{A257FE23-A98B-8618-15AA-FDCFA9B4C2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3104" y="6837406"/>
            <a:ext cx="3346798" cy="25100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5E5412E7-4FF8-DBB7-14C0-EAC02777ECC6}"/>
              </a:ext>
            </a:extLst>
          </p:cNvPr>
          <p:cNvSpPr txBox="1"/>
          <p:nvPr/>
        </p:nvSpPr>
        <p:spPr>
          <a:xfrm>
            <a:off x="-39232" y="7841545"/>
            <a:ext cx="3582609" cy="276999"/>
          </a:xfrm>
          <a:prstGeom prst="rect">
            <a:avLst/>
          </a:prstGeom>
          <a:noFill/>
        </p:spPr>
        <p:txBody>
          <a:bodyPr wrap="square" rtlCol="0">
            <a:spAutoFit/>
          </a:bodyPr>
          <a:lstStyle/>
          <a:p>
            <a:pPr algn="ctr"/>
            <a:r>
              <a:rPr lang="es-ES" sz="1200" i="1" dirty="0"/>
              <a:t>Clara, Marketing digital de Fundación Olivares</a:t>
            </a:r>
          </a:p>
        </p:txBody>
      </p:sp>
      <p:cxnSp>
        <p:nvCxnSpPr>
          <p:cNvPr id="16" name="Conector recto 15">
            <a:extLst>
              <a:ext uri="{FF2B5EF4-FFF2-40B4-BE49-F238E27FC236}">
                <a16:creationId xmlns:a16="http://schemas.microsoft.com/office/drawing/2014/main" id="{6F220542-6837-67F0-8C67-13D1DB87736A}"/>
              </a:ext>
            </a:extLst>
          </p:cNvPr>
          <p:cNvCxnSpPr/>
          <p:nvPr/>
        </p:nvCxnSpPr>
        <p:spPr>
          <a:xfrm>
            <a:off x="336290" y="8106233"/>
            <a:ext cx="2831566"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9BBAB896-5709-B2BB-1D6D-2FF43653002C}"/>
              </a:ext>
            </a:extLst>
          </p:cNvPr>
          <p:cNvSpPr txBox="1"/>
          <p:nvPr/>
        </p:nvSpPr>
        <p:spPr>
          <a:xfrm>
            <a:off x="177094" y="1538567"/>
            <a:ext cx="3139962" cy="3539430"/>
          </a:xfrm>
          <a:prstGeom prst="rect">
            <a:avLst/>
          </a:prstGeom>
          <a:noFill/>
        </p:spPr>
        <p:txBody>
          <a:bodyPr wrap="square">
            <a:spAutoFit/>
          </a:bodyPr>
          <a:lstStyle/>
          <a:p>
            <a:pPr algn="just"/>
            <a:r>
              <a:rPr lang="es-ES" sz="1400" dirty="0">
                <a:solidFill>
                  <a:schemeClr val="tx1">
                    <a:lumMod val="95000"/>
                    <a:lumOff val="5000"/>
                  </a:schemeClr>
                </a:solidFill>
                <a:effectLst/>
                <a:ea typeface="Times New Roman" panose="02020603050405020304" pitchFamily="18" charset="0"/>
              </a:rPr>
              <a:t>Difundir el mensaje de esperanza y apoyo a los niños, niñas y familias que luchan contra el cáncer es un auténtico placer y un trabajo que genera </a:t>
            </a:r>
            <a:r>
              <a:rPr lang="es-ES" sz="1400" dirty="0">
                <a:solidFill>
                  <a:schemeClr val="tx1">
                    <a:lumMod val="95000"/>
                    <a:lumOff val="5000"/>
                  </a:schemeClr>
                </a:solidFill>
                <a:ea typeface="Times New Roman" panose="02020603050405020304" pitchFamily="18" charset="0"/>
              </a:rPr>
              <a:t>gran</a:t>
            </a:r>
            <a:r>
              <a:rPr lang="es-ES" sz="1400" dirty="0">
                <a:solidFill>
                  <a:schemeClr val="tx1">
                    <a:lumMod val="95000"/>
                    <a:lumOff val="5000"/>
                  </a:schemeClr>
                </a:solidFill>
                <a:effectLst/>
                <a:ea typeface="Times New Roman" panose="02020603050405020304" pitchFamily="18" charset="0"/>
              </a:rPr>
              <a:t> satisfacción. Llegar a más y más personas, concienciar sobre la importancia de la ayuda a estos pequeños guerreros y sus familias para recaudar los recursos necesarios con el objetivo de brindarles el cuidado y el apoyo que merecen en su difícil batalla, no tiene precio.</a:t>
            </a:r>
          </a:p>
          <a:p>
            <a:pPr algn="just"/>
            <a:endParaRPr lang="es-ES" sz="1400" dirty="0">
              <a:solidFill>
                <a:schemeClr val="tx1">
                  <a:lumMod val="95000"/>
                  <a:lumOff val="5000"/>
                </a:schemeClr>
              </a:solidFill>
              <a:effectLst/>
              <a:ea typeface="Times New Roman" panose="02020603050405020304" pitchFamily="18" charset="0"/>
            </a:endParaRPr>
          </a:p>
          <a:p>
            <a:pPr algn="just"/>
            <a:r>
              <a:rPr lang="es-ES" sz="1400" dirty="0">
                <a:solidFill>
                  <a:schemeClr val="tx1">
                    <a:lumMod val="95000"/>
                    <a:lumOff val="5000"/>
                  </a:schemeClr>
                </a:solidFill>
                <a:effectLst/>
                <a:ea typeface="Times New Roman" panose="02020603050405020304" pitchFamily="18" charset="0"/>
              </a:rPr>
              <a:t>¡Gracias por permitirme un año más ser parte del Alma, la Magia y el Corazón de esta gran familia!</a:t>
            </a:r>
            <a:endParaRPr lang="es-ES" sz="1400" dirty="0">
              <a:solidFill>
                <a:schemeClr val="tx1">
                  <a:lumMod val="95000"/>
                  <a:lumOff val="5000"/>
                </a:schemeClr>
              </a:solidFill>
            </a:endParaRPr>
          </a:p>
        </p:txBody>
      </p:sp>
      <p:pic>
        <p:nvPicPr>
          <p:cNvPr id="11" name="Picture 10" descr="A person standing with her arms crossed&#10;&#10;Description automatically generated">
            <a:extLst>
              <a:ext uri="{FF2B5EF4-FFF2-40B4-BE49-F238E27FC236}">
                <a16:creationId xmlns:a16="http://schemas.microsoft.com/office/drawing/2014/main" id="{B8463DD3-74CF-202E-F19D-26EBC71F17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131" r="13131"/>
          <a:stretch/>
        </p:blipFill>
        <p:spPr>
          <a:xfrm>
            <a:off x="344677" y="5132791"/>
            <a:ext cx="2831565" cy="25600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CuadroTexto 13">
            <a:extLst>
              <a:ext uri="{FF2B5EF4-FFF2-40B4-BE49-F238E27FC236}">
                <a16:creationId xmlns:a16="http://schemas.microsoft.com/office/drawing/2014/main" id="{475551B1-E59A-770E-6A42-A9A5C7B9431E}"/>
              </a:ext>
            </a:extLst>
          </p:cNvPr>
          <p:cNvSpPr txBox="1"/>
          <p:nvPr/>
        </p:nvSpPr>
        <p:spPr>
          <a:xfrm>
            <a:off x="3582609" y="9475445"/>
            <a:ext cx="3826252" cy="276999"/>
          </a:xfrm>
          <a:prstGeom prst="rect">
            <a:avLst/>
          </a:prstGeom>
          <a:noFill/>
        </p:spPr>
        <p:txBody>
          <a:bodyPr wrap="square" rtlCol="0">
            <a:spAutoFit/>
          </a:bodyPr>
          <a:lstStyle/>
          <a:p>
            <a:pPr algn="ctr"/>
            <a:r>
              <a:rPr lang="es-ES" sz="1200" i="1" dirty="0"/>
              <a:t>Mercedes, Organización de eventos de Fundación Olivares</a:t>
            </a:r>
          </a:p>
        </p:txBody>
      </p:sp>
      <p:cxnSp>
        <p:nvCxnSpPr>
          <p:cNvPr id="15" name="Conector recto 15">
            <a:extLst>
              <a:ext uri="{FF2B5EF4-FFF2-40B4-BE49-F238E27FC236}">
                <a16:creationId xmlns:a16="http://schemas.microsoft.com/office/drawing/2014/main" id="{42512FA0-093B-AAA2-5341-77E4C73D9A40}"/>
              </a:ext>
            </a:extLst>
          </p:cNvPr>
          <p:cNvCxnSpPr>
            <a:cxnSpLocks/>
          </p:cNvCxnSpPr>
          <p:nvPr/>
        </p:nvCxnSpPr>
        <p:spPr>
          <a:xfrm flipV="1">
            <a:off x="3715610" y="9748509"/>
            <a:ext cx="3560249" cy="3935"/>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7" name="Título 1">
            <a:extLst>
              <a:ext uri="{FF2B5EF4-FFF2-40B4-BE49-F238E27FC236}">
                <a16:creationId xmlns:a16="http://schemas.microsoft.com/office/drawing/2014/main" id="{6AF481BB-7359-CA8E-D18B-E1855ACDE370}"/>
              </a:ext>
            </a:extLst>
          </p:cNvPr>
          <p:cNvSpPr txBox="1">
            <a:spLocks/>
          </p:cNvSpPr>
          <p:nvPr/>
        </p:nvSpPr>
        <p:spPr>
          <a:xfrm>
            <a:off x="736704" y="225748"/>
            <a:ext cx="6520220" cy="1042582"/>
          </a:xfrm>
          <a:prstGeom prst="rect">
            <a:avLst/>
          </a:prstGeom>
        </p:spPr>
        <p:txBody>
          <a:bodyPr vert="horz" lIns="91440" tIns="45720" rIns="91440" bIns="45720" rtlCol="0" anchor="ctr">
            <a:normAutofit fontScale="90000" lnSpcReduction="20000"/>
          </a:bodyPr>
          <a:lstStyle>
            <a:lvl1pPr algn="l" defTabSz="755911" rtl="0" eaLnBrk="1" latinLnBrk="0" hangingPunct="1">
              <a:lnSpc>
                <a:spcPct val="90000"/>
              </a:lnSpc>
              <a:spcBef>
                <a:spcPct val="0"/>
              </a:spcBef>
              <a:buNone/>
              <a:defRPr sz="3637" kern="1200">
                <a:solidFill>
                  <a:schemeClr val="tx1"/>
                </a:solidFill>
                <a:latin typeface="+mj-lt"/>
                <a:ea typeface="+mj-ea"/>
                <a:cs typeface="+mj-cs"/>
              </a:defRPr>
            </a:lvl1pPr>
          </a:lstStyle>
          <a:p>
            <a:pPr algn="r">
              <a:lnSpc>
                <a:spcPct val="100000"/>
              </a:lnSpc>
            </a:pPr>
            <a:r>
              <a:rPr lang="es-ES" sz="4000" b="1" dirty="0">
                <a:solidFill>
                  <a:srgbClr val="7EBA00"/>
                </a:solidFill>
                <a:latin typeface="Dosis" pitchFamily="2" charset="0"/>
                <a:ea typeface="Adobe Gothic Std B" panose="020B0800000000000000" pitchFamily="34" charset="-128"/>
              </a:rPr>
              <a:t>ORGANIZACIÓN DE EVENTOS </a:t>
            </a:r>
          </a:p>
          <a:p>
            <a:pPr algn="r">
              <a:lnSpc>
                <a:spcPct val="100000"/>
              </a:lnSpc>
            </a:pPr>
            <a:r>
              <a:rPr lang="es-ES" sz="4000" b="1" dirty="0">
                <a:solidFill>
                  <a:srgbClr val="7EBA00"/>
                </a:solidFill>
                <a:latin typeface="Dosis" pitchFamily="2" charset="0"/>
                <a:ea typeface="Adobe Gothic Std B" panose="020B0800000000000000" pitchFamily="34" charset="-128"/>
              </a:rPr>
              <a:t>Y MARKETING DIGITAL</a:t>
            </a:r>
            <a:endParaRPr lang="es-ES" sz="2400" b="1" dirty="0">
              <a:solidFill>
                <a:srgbClr val="7EBA00"/>
              </a:solidFill>
              <a:latin typeface="Dosis" pitchFamily="2" charset="0"/>
            </a:endParaRPr>
          </a:p>
        </p:txBody>
      </p:sp>
      <p:cxnSp>
        <p:nvCxnSpPr>
          <p:cNvPr id="9" name="Conector recto 8">
            <a:extLst>
              <a:ext uri="{FF2B5EF4-FFF2-40B4-BE49-F238E27FC236}">
                <a16:creationId xmlns:a16="http://schemas.microsoft.com/office/drawing/2014/main" id="{471B7FBA-C88D-65F3-0C48-C6F14D48279B}"/>
              </a:ext>
            </a:extLst>
          </p:cNvPr>
          <p:cNvCxnSpPr>
            <a:cxnSpLocks/>
          </p:cNvCxnSpPr>
          <p:nvPr/>
        </p:nvCxnSpPr>
        <p:spPr>
          <a:xfrm>
            <a:off x="1524000" y="1256846"/>
            <a:ext cx="5699851" cy="0"/>
          </a:xfrm>
          <a:prstGeom prst="line">
            <a:avLst/>
          </a:prstGeom>
        </p:spPr>
        <p:style>
          <a:lnRef idx="1">
            <a:schemeClr val="dk1"/>
          </a:lnRef>
          <a:fillRef idx="0">
            <a:schemeClr val="dk1"/>
          </a:fillRef>
          <a:effectRef idx="0">
            <a:schemeClr val="dk1"/>
          </a:effectRef>
          <a:fontRef idx="minor">
            <a:schemeClr val="tx1"/>
          </a:fontRef>
        </p:style>
      </p:cxnSp>
      <p:sp>
        <p:nvSpPr>
          <p:cNvPr id="21" name="CuadroTexto 20">
            <a:extLst>
              <a:ext uri="{FF2B5EF4-FFF2-40B4-BE49-F238E27FC236}">
                <a16:creationId xmlns:a16="http://schemas.microsoft.com/office/drawing/2014/main" id="{C2B0FE3A-CB8C-A5C1-B297-3B10380746F4}"/>
              </a:ext>
            </a:extLst>
          </p:cNvPr>
          <p:cNvSpPr txBox="1"/>
          <p:nvPr/>
        </p:nvSpPr>
        <p:spPr>
          <a:xfrm>
            <a:off x="242166" y="10311825"/>
            <a:ext cx="7033693" cy="307905"/>
          </a:xfrm>
          <a:prstGeom prst="rect">
            <a:avLst/>
          </a:prstGeom>
          <a:noFill/>
        </p:spPr>
        <p:txBody>
          <a:bodyPr wrap="square" rtlCol="0">
            <a:spAutoFit/>
          </a:bodyPr>
          <a:lstStyle/>
          <a:p>
            <a:r>
              <a:rPr lang="es-ES" sz="1401" b="1" dirty="0"/>
              <a:t>PÁG. 17     </a:t>
            </a:r>
            <a:r>
              <a:rPr lang="es-ES" sz="1401" dirty="0"/>
              <a:t>NUESTROS SERVICIOS|ORGANIZACIÓN DE EVENTOS Y MARKETING DIGITAL  </a:t>
            </a:r>
          </a:p>
        </p:txBody>
      </p:sp>
    </p:spTree>
    <p:extLst>
      <p:ext uri="{BB962C8B-B14F-4D97-AF65-F5344CB8AC3E}">
        <p14:creationId xmlns:p14="http://schemas.microsoft.com/office/powerpoint/2010/main" val="41922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lipse 7">
            <a:extLst>
              <a:ext uri="{FF2B5EF4-FFF2-40B4-BE49-F238E27FC236}">
                <a16:creationId xmlns:a16="http://schemas.microsoft.com/office/drawing/2014/main" id="{65C53BC5-F14E-2CFE-0258-3107E9F534B1}"/>
              </a:ext>
            </a:extLst>
          </p:cNvPr>
          <p:cNvSpPr/>
          <p:nvPr/>
        </p:nvSpPr>
        <p:spPr>
          <a:xfrm>
            <a:off x="2077135" y="6011597"/>
            <a:ext cx="3405403" cy="2899474"/>
          </a:xfrm>
          <a:prstGeom prst="ellipse">
            <a:avLst/>
          </a:prstGeom>
          <a:ln w="28575">
            <a:solidFill>
              <a:srgbClr val="7DBA0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6" name="CuadroTexto 16">
            <a:extLst>
              <a:ext uri="{FF2B5EF4-FFF2-40B4-BE49-F238E27FC236}">
                <a16:creationId xmlns:a16="http://schemas.microsoft.com/office/drawing/2014/main" id="{CC2E8D3F-102C-3313-44AB-0FE44F5A4CAC}"/>
              </a:ext>
            </a:extLst>
          </p:cNvPr>
          <p:cNvSpPr txBox="1"/>
          <p:nvPr/>
        </p:nvSpPr>
        <p:spPr>
          <a:xfrm>
            <a:off x="231035" y="10312112"/>
            <a:ext cx="6367989" cy="307905"/>
          </a:xfrm>
          <a:prstGeom prst="rect">
            <a:avLst/>
          </a:prstGeom>
          <a:noFill/>
        </p:spPr>
        <p:txBody>
          <a:bodyPr wrap="square" rtlCol="0">
            <a:spAutoFit/>
          </a:bodyPr>
          <a:lstStyle/>
          <a:p>
            <a:r>
              <a:rPr lang="es-ES" sz="1401" b="1" dirty="0"/>
              <a:t>PÁG. 18     </a:t>
            </a:r>
            <a:r>
              <a:rPr lang="es-ES" sz="1401" dirty="0"/>
              <a:t>NUESTRO TRABAJO|SESIONES REALIZADAS EN 2023</a:t>
            </a:r>
          </a:p>
        </p:txBody>
      </p:sp>
      <p:sp>
        <p:nvSpPr>
          <p:cNvPr id="10" name="Título 1">
            <a:extLst>
              <a:ext uri="{FF2B5EF4-FFF2-40B4-BE49-F238E27FC236}">
                <a16:creationId xmlns:a16="http://schemas.microsoft.com/office/drawing/2014/main" id="{92BFF6D9-1746-D416-819B-39AE5A92DD03}"/>
              </a:ext>
            </a:extLst>
          </p:cNvPr>
          <p:cNvSpPr txBox="1">
            <a:spLocks/>
          </p:cNvSpPr>
          <p:nvPr/>
        </p:nvSpPr>
        <p:spPr>
          <a:xfrm>
            <a:off x="156482" y="193953"/>
            <a:ext cx="6520220" cy="1042582"/>
          </a:xfrm>
          <a:prstGeom prst="rect">
            <a:avLst/>
          </a:prstGeom>
        </p:spPr>
        <p:txBody>
          <a:bodyPr vert="horz" lIns="91440" tIns="45720" rIns="91440" bIns="45720" rtlCol="0" anchor="ctr">
            <a:normAutofit fontScale="90000"/>
          </a:bodyPr>
          <a:lstStyle>
            <a:lvl1pPr algn="l" defTabSz="755911" rtl="0" eaLnBrk="1" latinLnBrk="0" hangingPunct="1">
              <a:lnSpc>
                <a:spcPct val="90000"/>
              </a:lnSpc>
              <a:spcBef>
                <a:spcPct val="0"/>
              </a:spcBef>
              <a:buNone/>
              <a:defRPr sz="3637" kern="1200">
                <a:solidFill>
                  <a:schemeClr val="tx1"/>
                </a:solidFill>
                <a:latin typeface="+mj-lt"/>
                <a:ea typeface="+mj-ea"/>
                <a:cs typeface="+mj-cs"/>
              </a:defRPr>
            </a:lvl1pPr>
          </a:lstStyle>
          <a:p>
            <a:pPr>
              <a:lnSpc>
                <a:spcPct val="100000"/>
              </a:lnSpc>
            </a:pPr>
            <a:r>
              <a:rPr lang="es-ES" sz="2800" dirty="0"/>
              <a:t>NUESTRO TRABAJO</a:t>
            </a:r>
            <a:br>
              <a:rPr lang="es-ES" sz="2800" dirty="0"/>
            </a:br>
            <a:r>
              <a:rPr lang="es-ES" sz="4000" b="1" dirty="0">
                <a:solidFill>
                  <a:srgbClr val="7EBA00"/>
                </a:solidFill>
                <a:latin typeface="Dosis" pitchFamily="2" charset="0"/>
                <a:ea typeface="Adobe Gothic Std B" panose="020B0800000000000000" pitchFamily="34" charset="-128"/>
              </a:rPr>
              <a:t>SESIONES REALIZADAS EN 2023</a:t>
            </a:r>
            <a:endParaRPr lang="es-ES" sz="2400" b="1" dirty="0">
              <a:solidFill>
                <a:srgbClr val="7EBA00"/>
              </a:solidFill>
              <a:latin typeface="Dosis" pitchFamily="2" charset="0"/>
            </a:endParaRPr>
          </a:p>
        </p:txBody>
      </p:sp>
      <p:cxnSp>
        <p:nvCxnSpPr>
          <p:cNvPr id="17" name="Conector recto 16">
            <a:extLst>
              <a:ext uri="{FF2B5EF4-FFF2-40B4-BE49-F238E27FC236}">
                <a16:creationId xmlns:a16="http://schemas.microsoft.com/office/drawing/2014/main" id="{8D008A25-8946-E929-E183-E3EA4D518D8C}"/>
              </a:ext>
            </a:extLst>
          </p:cNvPr>
          <p:cNvCxnSpPr>
            <a:cxnSpLocks/>
          </p:cNvCxnSpPr>
          <p:nvPr/>
        </p:nvCxnSpPr>
        <p:spPr>
          <a:xfrm flipV="1">
            <a:off x="231035" y="1236535"/>
            <a:ext cx="6124045" cy="8344"/>
          </a:xfrm>
          <a:prstGeom prst="line">
            <a:avLst/>
          </a:prstGeom>
        </p:spPr>
        <p:style>
          <a:lnRef idx="1">
            <a:schemeClr val="dk1"/>
          </a:lnRef>
          <a:fillRef idx="0">
            <a:schemeClr val="dk1"/>
          </a:fillRef>
          <a:effectRef idx="0">
            <a:schemeClr val="dk1"/>
          </a:effectRef>
          <a:fontRef idx="minor">
            <a:schemeClr val="tx1"/>
          </a:fontRef>
        </p:style>
      </p:cxnSp>
      <p:sp>
        <p:nvSpPr>
          <p:cNvPr id="3" name="TextBox 8">
            <a:extLst>
              <a:ext uri="{FF2B5EF4-FFF2-40B4-BE49-F238E27FC236}">
                <a16:creationId xmlns:a16="http://schemas.microsoft.com/office/drawing/2014/main" id="{07971993-F3BC-C485-3AE2-22E254C94BA9}"/>
              </a:ext>
            </a:extLst>
          </p:cNvPr>
          <p:cNvSpPr txBox="1"/>
          <p:nvPr/>
        </p:nvSpPr>
        <p:spPr>
          <a:xfrm>
            <a:off x="2344286" y="6556525"/>
            <a:ext cx="2871099" cy="2036711"/>
          </a:xfrm>
          <a:prstGeom prst="rect">
            <a:avLst/>
          </a:prstGeom>
          <a:noFill/>
        </p:spPr>
        <p:txBody>
          <a:bodyPr wrap="square">
            <a:spAutoFit/>
          </a:bodyPr>
          <a:lstStyle/>
          <a:p>
            <a:pPr marL="0" marR="0" algn="ctr">
              <a:spcBef>
                <a:spcPts val="0"/>
              </a:spcBef>
              <a:spcAft>
                <a:spcPts val="800"/>
              </a:spcAft>
            </a:pPr>
            <a:r>
              <a:rPr lang="es-ES" sz="4000" b="1" kern="100" dirty="0">
                <a:solidFill>
                  <a:srgbClr val="7DBA04"/>
                </a:solidFill>
                <a:effectLst>
                  <a:outerShdw blurRad="38100" dist="38100" dir="2700000" algn="tl">
                    <a:srgbClr val="000000">
                      <a:alpha val="43137"/>
                    </a:srgbClr>
                  </a:outerShdw>
                </a:effectLst>
                <a:latin typeface="Dosis" pitchFamily="2" charset="0"/>
                <a:ea typeface="Calibri" panose="020F0502020204030204" pitchFamily="34" charset="0"/>
                <a:cs typeface="Times New Roman" panose="02020603050405020304" pitchFamily="18" charset="0"/>
              </a:rPr>
              <a:t>3.752</a:t>
            </a:r>
          </a:p>
          <a:p>
            <a:pPr algn="ctr"/>
            <a:r>
              <a:rPr lang="es-ES" sz="2400" b="1" kern="100" dirty="0">
                <a:solidFill>
                  <a:srgbClr val="7DBA04"/>
                </a:solidFill>
                <a:effectLst>
                  <a:outerShdw blurRad="38100" dist="38100" dir="2700000" algn="tl">
                    <a:srgbClr val="000000">
                      <a:alpha val="43137"/>
                    </a:srgbClr>
                  </a:outerShdw>
                </a:effectLst>
                <a:latin typeface="Dosis" pitchFamily="2" charset="0"/>
                <a:ea typeface="Calibri" panose="020F0502020204030204" pitchFamily="34" charset="0"/>
                <a:cs typeface="Times New Roman" panose="02020603050405020304" pitchFamily="18" charset="0"/>
              </a:rPr>
              <a:t>Sesiones de </a:t>
            </a:r>
          </a:p>
          <a:p>
            <a:pPr algn="ctr"/>
            <a:r>
              <a:rPr lang="es-ES" sz="2400" b="1" kern="100" dirty="0">
                <a:solidFill>
                  <a:srgbClr val="7DBA04"/>
                </a:solidFill>
                <a:effectLst>
                  <a:outerShdw blurRad="38100" dist="38100" dir="2700000" algn="tl">
                    <a:srgbClr val="000000">
                      <a:alpha val="43137"/>
                    </a:srgbClr>
                  </a:outerShdw>
                </a:effectLst>
                <a:latin typeface="Dosis" pitchFamily="2" charset="0"/>
                <a:ea typeface="Calibri" panose="020F0502020204030204" pitchFamily="34" charset="0"/>
                <a:cs typeface="Times New Roman" panose="02020603050405020304" pitchFamily="18" charset="0"/>
              </a:rPr>
              <a:t>terapias individuales </a:t>
            </a:r>
          </a:p>
          <a:p>
            <a:pPr marL="0" marR="0" algn="ctr">
              <a:lnSpc>
                <a:spcPct val="107000"/>
              </a:lnSpc>
              <a:spcBef>
                <a:spcPts val="0"/>
              </a:spcBef>
              <a:spcAft>
                <a:spcPts val="800"/>
              </a:spcAft>
            </a:pPr>
            <a:endParaRPr lang="es-ES" sz="3200" b="1" kern="100" dirty="0">
              <a:solidFill>
                <a:srgbClr val="7DBA04"/>
              </a:solidFill>
              <a:effectLst/>
              <a:latin typeface="Dosis" pitchFamily="2" charset="0"/>
              <a:ea typeface="Calibri" panose="020F0502020204030204" pitchFamily="34" charset="0"/>
              <a:cs typeface="Times New Roman" panose="02020603050405020304" pitchFamily="18" charset="0"/>
            </a:endParaRPr>
          </a:p>
        </p:txBody>
      </p:sp>
      <p:graphicFrame>
        <p:nvGraphicFramePr>
          <p:cNvPr id="13" name="Gráfico 12">
            <a:extLst>
              <a:ext uri="{FF2B5EF4-FFF2-40B4-BE49-F238E27FC236}">
                <a16:creationId xmlns:a16="http://schemas.microsoft.com/office/drawing/2014/main" id="{E4DCC957-6DE3-E04C-D6E9-5CCE8B5C8806}"/>
              </a:ext>
            </a:extLst>
          </p:cNvPr>
          <p:cNvGraphicFramePr/>
          <p:nvPr>
            <p:extLst>
              <p:ext uri="{D42A27DB-BD31-4B8C-83A1-F6EECF244321}">
                <p14:modId xmlns:p14="http://schemas.microsoft.com/office/powerpoint/2010/main" val="1104275956"/>
              </p:ext>
            </p:extLst>
          </p:nvPr>
        </p:nvGraphicFramePr>
        <p:xfrm>
          <a:off x="466354" y="1975049"/>
          <a:ext cx="6626965" cy="358399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37784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4">
            <a:extLst>
              <a:ext uri="{FF2B5EF4-FFF2-40B4-BE49-F238E27FC236}">
                <a16:creationId xmlns:a16="http://schemas.microsoft.com/office/drawing/2014/main" id="{00484A8C-F3BD-C781-E047-4A4BD8F92D8C}"/>
              </a:ext>
            </a:extLst>
          </p:cNvPr>
          <p:cNvSpPr txBox="1"/>
          <p:nvPr/>
        </p:nvSpPr>
        <p:spPr>
          <a:xfrm>
            <a:off x="403427" y="9604225"/>
            <a:ext cx="6997480" cy="707886"/>
          </a:xfrm>
          <a:prstGeom prst="rect">
            <a:avLst/>
          </a:prstGeom>
          <a:noFill/>
          <a:effectLst/>
        </p:spPr>
        <p:txBody>
          <a:bodyPr wrap="square" rtlCol="0">
            <a:spAutoFit/>
          </a:bodyPr>
          <a:lstStyle/>
          <a:p>
            <a:r>
              <a:rPr lang="es-ES" sz="2400" b="1" dirty="0">
                <a:solidFill>
                  <a:srgbClr val="7DBA04"/>
                </a:solidFill>
                <a:effectLst/>
                <a:latin typeface="Dosis" pitchFamily="2" charset="0"/>
                <a:ea typeface="Calibri" panose="020F0502020204030204" pitchFamily="34" charset="0"/>
                <a:cs typeface="Times New Roman" panose="02020603050405020304" pitchFamily="18" charset="0"/>
              </a:rPr>
              <a:t>1.243 Sesiones                        </a:t>
            </a:r>
            <a:r>
              <a:rPr lang="es-ES" sz="2400" b="1" kern="100" dirty="0">
                <a:solidFill>
                  <a:srgbClr val="7DBA04"/>
                </a:solidFill>
                <a:effectLst/>
                <a:latin typeface="Dosis" pitchFamily="2" charset="0"/>
                <a:ea typeface="Calibri" panose="020F0502020204030204" pitchFamily="34" charset="0"/>
                <a:cs typeface="Times New Roman" panose="02020603050405020304" pitchFamily="18" charset="0"/>
              </a:rPr>
              <a:t>1.185 Sesiones</a:t>
            </a:r>
          </a:p>
          <a:p>
            <a:endParaRPr lang="es-ES" sz="1600" b="1" dirty="0">
              <a:solidFill>
                <a:srgbClr val="7DBA04"/>
              </a:solidFill>
              <a:effectLst>
                <a:outerShdw blurRad="50800" dist="38100" dir="2700000" algn="tl" rotWithShape="0">
                  <a:prstClr val="black">
                    <a:alpha val="40000"/>
                  </a:prstClr>
                </a:outerShdw>
              </a:effectLst>
              <a:latin typeface="Dosis" pitchFamily="2" charset="0"/>
            </a:endParaRPr>
          </a:p>
        </p:txBody>
      </p:sp>
      <p:pic>
        <p:nvPicPr>
          <p:cNvPr id="19" name="Picture 18" descr="A person in a white uniform and mask holding a child's hand&#10;&#10;Description automatically generated">
            <a:extLst>
              <a:ext uri="{FF2B5EF4-FFF2-40B4-BE49-F238E27FC236}">
                <a16:creationId xmlns:a16="http://schemas.microsoft.com/office/drawing/2014/main" id="{DD5267F0-2877-24EF-BE34-D48AC67C0D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687" b="17449"/>
          <a:stretch/>
        </p:blipFill>
        <p:spPr>
          <a:xfrm>
            <a:off x="418446" y="6291192"/>
            <a:ext cx="3018586" cy="29728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id="{41DC5B15-7928-17EC-FB70-076933B3D825}"/>
              </a:ext>
            </a:extLst>
          </p:cNvPr>
          <p:cNvSpPr txBox="1"/>
          <p:nvPr/>
        </p:nvSpPr>
        <p:spPr>
          <a:xfrm>
            <a:off x="403427" y="9358982"/>
            <a:ext cx="6997480" cy="646331"/>
          </a:xfrm>
          <a:prstGeom prst="rect">
            <a:avLst/>
          </a:prstGeom>
          <a:noFill/>
        </p:spPr>
        <p:txBody>
          <a:bodyPr wrap="square">
            <a:spAutoFit/>
          </a:bodyPr>
          <a:lstStyle/>
          <a:p>
            <a:pPr algn="just"/>
            <a:r>
              <a:rPr lang="es-ES" sz="1800" b="1" dirty="0">
                <a:solidFill>
                  <a:schemeClr val="tx1">
                    <a:lumMod val="65000"/>
                    <a:lumOff val="35000"/>
                  </a:schemeClr>
                </a:solidFill>
                <a:latin typeface="Dosis" pitchFamily="2" charset="0"/>
              </a:rPr>
              <a:t>Miryam – Fisioterapeuta                    Álvaro – Logopeda</a:t>
            </a:r>
          </a:p>
          <a:p>
            <a:pPr algn="just"/>
            <a:endParaRPr lang="es-ES" sz="1800" b="1" dirty="0">
              <a:solidFill>
                <a:schemeClr val="tx1">
                  <a:lumMod val="65000"/>
                  <a:lumOff val="35000"/>
                </a:schemeClr>
              </a:solidFill>
              <a:latin typeface="Dosis" pitchFamily="2" charset="0"/>
            </a:endParaRPr>
          </a:p>
        </p:txBody>
      </p:sp>
      <p:pic>
        <p:nvPicPr>
          <p:cNvPr id="24" name="Picture 23" descr="A person wearing a mask and gloves&#10;&#10;Description automatically generated">
            <a:extLst>
              <a:ext uri="{FF2B5EF4-FFF2-40B4-BE49-F238E27FC236}">
                <a16:creationId xmlns:a16="http://schemas.microsoft.com/office/drawing/2014/main" id="{77AC8F81-8EE5-644D-154C-6F3B5BC4A8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670" y="6291192"/>
            <a:ext cx="3837237" cy="29728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ítulo 1">
            <a:extLst>
              <a:ext uri="{FF2B5EF4-FFF2-40B4-BE49-F238E27FC236}">
                <a16:creationId xmlns:a16="http://schemas.microsoft.com/office/drawing/2014/main" id="{E8AB861D-3D4E-CE54-4A46-4893AE49A97F}"/>
              </a:ext>
            </a:extLst>
          </p:cNvPr>
          <p:cNvSpPr txBox="1">
            <a:spLocks/>
          </p:cNvSpPr>
          <p:nvPr/>
        </p:nvSpPr>
        <p:spPr>
          <a:xfrm>
            <a:off x="156482" y="193953"/>
            <a:ext cx="6520220" cy="1042582"/>
          </a:xfrm>
          <a:prstGeom prst="rect">
            <a:avLst/>
          </a:prstGeom>
        </p:spPr>
        <p:txBody>
          <a:bodyPr vert="horz" lIns="91440" tIns="45720" rIns="91440" bIns="45720" rtlCol="0" anchor="ctr">
            <a:normAutofit fontScale="90000"/>
          </a:bodyPr>
          <a:lstStyle>
            <a:lvl1pPr algn="l" defTabSz="755911" rtl="0" eaLnBrk="1" latinLnBrk="0" hangingPunct="1">
              <a:lnSpc>
                <a:spcPct val="90000"/>
              </a:lnSpc>
              <a:spcBef>
                <a:spcPct val="0"/>
              </a:spcBef>
              <a:buNone/>
              <a:defRPr sz="3637" kern="1200">
                <a:solidFill>
                  <a:schemeClr val="tx1"/>
                </a:solidFill>
                <a:latin typeface="+mj-lt"/>
                <a:ea typeface="+mj-ea"/>
                <a:cs typeface="+mj-cs"/>
              </a:defRPr>
            </a:lvl1pPr>
          </a:lstStyle>
          <a:p>
            <a:pPr>
              <a:lnSpc>
                <a:spcPct val="100000"/>
              </a:lnSpc>
            </a:pPr>
            <a:r>
              <a:rPr lang="es-ES" sz="2800" dirty="0"/>
              <a:t>NUESTRO TRABAJO</a:t>
            </a:r>
            <a:br>
              <a:rPr lang="es-ES" sz="2800" dirty="0"/>
            </a:br>
            <a:r>
              <a:rPr lang="es-ES" sz="4000" b="1" dirty="0">
                <a:solidFill>
                  <a:srgbClr val="7EBA00"/>
                </a:solidFill>
                <a:latin typeface="Dosis" pitchFamily="2" charset="0"/>
                <a:ea typeface="Adobe Gothic Std B" panose="020B0800000000000000" pitchFamily="34" charset="-128"/>
              </a:rPr>
              <a:t>SESIONES REALIZADAS EN 2023</a:t>
            </a:r>
            <a:endParaRPr lang="es-ES" sz="2400" b="1" dirty="0">
              <a:solidFill>
                <a:srgbClr val="7EBA00"/>
              </a:solidFill>
              <a:latin typeface="Dosis" pitchFamily="2" charset="0"/>
            </a:endParaRPr>
          </a:p>
        </p:txBody>
      </p:sp>
      <p:cxnSp>
        <p:nvCxnSpPr>
          <p:cNvPr id="17" name="Conector recto 16">
            <a:extLst>
              <a:ext uri="{FF2B5EF4-FFF2-40B4-BE49-F238E27FC236}">
                <a16:creationId xmlns:a16="http://schemas.microsoft.com/office/drawing/2014/main" id="{1C0DC44C-41CD-7606-5AC0-41A0CB2E66BB}"/>
              </a:ext>
            </a:extLst>
          </p:cNvPr>
          <p:cNvCxnSpPr>
            <a:cxnSpLocks/>
          </p:cNvCxnSpPr>
          <p:nvPr/>
        </p:nvCxnSpPr>
        <p:spPr>
          <a:xfrm flipV="1">
            <a:off x="231035" y="1236535"/>
            <a:ext cx="6124045" cy="8344"/>
          </a:xfrm>
          <a:prstGeom prst="line">
            <a:avLst/>
          </a:prstGeom>
        </p:spPr>
        <p:style>
          <a:lnRef idx="1">
            <a:schemeClr val="dk1"/>
          </a:lnRef>
          <a:fillRef idx="0">
            <a:schemeClr val="dk1"/>
          </a:fillRef>
          <a:effectRef idx="0">
            <a:schemeClr val="dk1"/>
          </a:effectRef>
          <a:fontRef idx="minor">
            <a:schemeClr val="tx1"/>
          </a:fontRef>
        </p:style>
      </p:cxnSp>
      <p:pic>
        <p:nvPicPr>
          <p:cNvPr id="18" name="Imagen 17">
            <a:extLst>
              <a:ext uri="{FF2B5EF4-FFF2-40B4-BE49-F238E27FC236}">
                <a16:creationId xmlns:a16="http://schemas.microsoft.com/office/drawing/2014/main" id="{8C6B57EE-F639-A8DD-8AC2-44F47995E6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8737" y="1727334"/>
            <a:ext cx="2642290" cy="3523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CuadroTexto 6">
            <a:extLst>
              <a:ext uri="{FF2B5EF4-FFF2-40B4-BE49-F238E27FC236}">
                <a16:creationId xmlns:a16="http://schemas.microsoft.com/office/drawing/2014/main" id="{B851A0D6-9960-0540-1482-7D0140C96B2D}"/>
              </a:ext>
            </a:extLst>
          </p:cNvPr>
          <p:cNvSpPr txBox="1"/>
          <p:nvPr/>
        </p:nvSpPr>
        <p:spPr>
          <a:xfrm>
            <a:off x="630611" y="5394770"/>
            <a:ext cx="5568835" cy="553998"/>
          </a:xfrm>
          <a:prstGeom prst="rect">
            <a:avLst/>
          </a:prstGeom>
          <a:noFill/>
        </p:spPr>
        <p:txBody>
          <a:bodyPr wrap="square" rtlCol="0">
            <a:spAutoFit/>
          </a:bodyPr>
          <a:lstStyle/>
          <a:p>
            <a:pPr algn="just"/>
            <a:r>
              <a:rPr lang="es-ES" sz="1600" b="1" dirty="0">
                <a:solidFill>
                  <a:schemeClr val="tx1">
                    <a:lumMod val="75000"/>
                    <a:lumOff val="25000"/>
                  </a:schemeClr>
                </a:solidFill>
                <a:latin typeface="Dosis" pitchFamily="2" charset="0"/>
                <a:ea typeface="Adobe Gothic Std B" panose="020B0800000000000000" pitchFamily="34" charset="-128"/>
              </a:rPr>
              <a:t>Naiara – Psicóloga                                           Laura - Psicóloga</a:t>
            </a:r>
          </a:p>
          <a:p>
            <a:endParaRPr lang="es-ES" sz="1400" dirty="0"/>
          </a:p>
        </p:txBody>
      </p:sp>
      <p:sp>
        <p:nvSpPr>
          <p:cNvPr id="23" name="CuadroTexto 22">
            <a:extLst>
              <a:ext uri="{FF2B5EF4-FFF2-40B4-BE49-F238E27FC236}">
                <a16:creationId xmlns:a16="http://schemas.microsoft.com/office/drawing/2014/main" id="{99654243-CC99-04CB-4CC8-D69BD1407BEA}"/>
              </a:ext>
            </a:extLst>
          </p:cNvPr>
          <p:cNvSpPr txBox="1"/>
          <p:nvPr/>
        </p:nvSpPr>
        <p:spPr>
          <a:xfrm>
            <a:off x="630611" y="5663537"/>
            <a:ext cx="5968413" cy="458011"/>
          </a:xfrm>
          <a:prstGeom prst="rect">
            <a:avLst/>
          </a:prstGeom>
          <a:noFill/>
        </p:spPr>
        <p:txBody>
          <a:bodyPr wrap="square" rtlCol="0">
            <a:spAutoFit/>
          </a:bodyPr>
          <a:lstStyle/>
          <a:p>
            <a:pPr marL="0" marR="0">
              <a:lnSpc>
                <a:spcPct val="107000"/>
              </a:lnSpc>
              <a:spcBef>
                <a:spcPts val="0"/>
              </a:spcBef>
              <a:spcAft>
                <a:spcPts val="800"/>
              </a:spcAft>
            </a:pPr>
            <a:r>
              <a:rPr lang="es-ES" sz="2400" b="1" kern="100" dirty="0">
                <a:solidFill>
                  <a:srgbClr val="7DBA04"/>
                </a:solidFill>
                <a:effectLst/>
                <a:latin typeface="Dosis" pitchFamily="2" charset="0"/>
                <a:ea typeface="Calibri" panose="020F0502020204030204" pitchFamily="34" charset="0"/>
                <a:cs typeface="Times New Roman" panose="02020603050405020304" pitchFamily="18" charset="0"/>
              </a:rPr>
              <a:t>343 Sesiones                            555 Sesiones </a:t>
            </a:r>
          </a:p>
        </p:txBody>
      </p:sp>
      <p:sp>
        <p:nvSpPr>
          <p:cNvPr id="25" name="CuadroTexto 16">
            <a:extLst>
              <a:ext uri="{FF2B5EF4-FFF2-40B4-BE49-F238E27FC236}">
                <a16:creationId xmlns:a16="http://schemas.microsoft.com/office/drawing/2014/main" id="{AB56FA0B-FB52-F31C-DEDE-52537634CC71}"/>
              </a:ext>
            </a:extLst>
          </p:cNvPr>
          <p:cNvSpPr txBox="1"/>
          <p:nvPr/>
        </p:nvSpPr>
        <p:spPr>
          <a:xfrm>
            <a:off x="231035" y="10312112"/>
            <a:ext cx="6367989" cy="307905"/>
          </a:xfrm>
          <a:prstGeom prst="rect">
            <a:avLst/>
          </a:prstGeom>
          <a:noFill/>
        </p:spPr>
        <p:txBody>
          <a:bodyPr wrap="square" rtlCol="0">
            <a:spAutoFit/>
          </a:bodyPr>
          <a:lstStyle/>
          <a:p>
            <a:r>
              <a:rPr lang="es-ES" sz="1401" b="1" dirty="0"/>
              <a:t>PÁG. 19     </a:t>
            </a:r>
            <a:r>
              <a:rPr lang="es-ES" sz="1401" dirty="0"/>
              <a:t>NUESTRO TRABAJO|SESIONES REALIZADAS EN 2023</a:t>
            </a:r>
          </a:p>
        </p:txBody>
      </p:sp>
      <p:pic>
        <p:nvPicPr>
          <p:cNvPr id="3" name="Picture 2" descr="A person holding a child on a couch&#10;&#10;Description automatically generated">
            <a:extLst>
              <a:ext uri="{FF2B5EF4-FFF2-40B4-BE49-F238E27FC236}">
                <a16:creationId xmlns:a16="http://schemas.microsoft.com/office/drawing/2014/main" id="{3F1B660F-7D1E-DD01-23C4-58FC5D2680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576" y="1769377"/>
            <a:ext cx="2322326" cy="3523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42762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1442" y="96195"/>
            <a:ext cx="3595697" cy="1089187"/>
          </a:xfrm>
        </p:spPr>
        <p:txBody>
          <a:bodyPr>
            <a:normAutofit/>
          </a:bodyPr>
          <a:lstStyle/>
          <a:p>
            <a:r>
              <a:rPr lang="es-ES" sz="4800" b="1" dirty="0">
                <a:solidFill>
                  <a:srgbClr val="7DBA04"/>
                </a:solidFill>
                <a:latin typeface="Dosis" pitchFamily="2" charset="0"/>
                <a:ea typeface="Adobe Gothic Std B" panose="020B0800000000000000" pitchFamily="34" charset="-128"/>
              </a:rPr>
              <a:t>C</a:t>
            </a:r>
            <a:r>
              <a:rPr lang="es-ES" sz="4000" b="1" dirty="0">
                <a:solidFill>
                  <a:srgbClr val="7DBA04"/>
                </a:solidFill>
                <a:latin typeface="Dosis" pitchFamily="2" charset="0"/>
                <a:ea typeface="Adobe Gothic Std B" panose="020B0800000000000000" pitchFamily="34" charset="-128"/>
              </a:rPr>
              <a:t>ontenido</a:t>
            </a:r>
            <a:endParaRPr lang="es-ES" sz="2800" b="1" dirty="0">
              <a:solidFill>
                <a:srgbClr val="7DBA04"/>
              </a:solidFill>
              <a:latin typeface="Dosis" pitchFamily="2" charset="0"/>
              <a:ea typeface="Adobe Gothic Std B" panose="020B0800000000000000" pitchFamily="34" charset="-128"/>
            </a:endParaRPr>
          </a:p>
        </p:txBody>
      </p:sp>
      <p:sp>
        <p:nvSpPr>
          <p:cNvPr id="6" name="Rectángulo 5"/>
          <p:cNvSpPr/>
          <p:nvPr/>
        </p:nvSpPr>
        <p:spPr>
          <a:xfrm>
            <a:off x="7054538" y="0"/>
            <a:ext cx="505134" cy="10699678"/>
          </a:xfrm>
          <a:prstGeom prst="rect">
            <a:avLst/>
          </a:prstGeom>
          <a:solidFill>
            <a:srgbClr val="7DBA0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sz="1271" dirty="0"/>
          </a:p>
        </p:txBody>
      </p:sp>
      <p:sp>
        <p:nvSpPr>
          <p:cNvPr id="17" name="CuadroTexto 16"/>
          <p:cNvSpPr txBox="1"/>
          <p:nvPr/>
        </p:nvSpPr>
        <p:spPr>
          <a:xfrm>
            <a:off x="714424" y="4116579"/>
            <a:ext cx="6130825" cy="584775"/>
          </a:xfrm>
          <a:prstGeom prst="rect">
            <a:avLst/>
          </a:prstGeom>
          <a:noFill/>
        </p:spPr>
        <p:txBody>
          <a:bodyPr wrap="square" rtlCol="0">
            <a:spAutoFit/>
          </a:bodyPr>
          <a:lstStyle/>
          <a:p>
            <a:pPr algn="ctr"/>
            <a:r>
              <a:rPr lang="es-ES" sz="2800" b="1" dirty="0">
                <a:latin typeface="Dosis" pitchFamily="2" charset="0"/>
                <a:ea typeface="Adobe Gothic Std B" panose="020B0800000000000000" pitchFamily="34" charset="-128"/>
              </a:rPr>
              <a:t>¡Te enseñamos lo mejor de nosotros</a:t>
            </a:r>
            <a:r>
              <a:rPr lang="es-ES" sz="3200" b="1" dirty="0">
                <a:latin typeface="Dosis" pitchFamily="2" charset="0"/>
                <a:ea typeface="Adobe Gothic Std B" panose="020B0800000000000000" pitchFamily="34" charset="-128"/>
              </a:rPr>
              <a:t>!</a:t>
            </a:r>
          </a:p>
        </p:txBody>
      </p:sp>
      <p:sp>
        <p:nvSpPr>
          <p:cNvPr id="19" name="CuadroTexto 18"/>
          <p:cNvSpPr txBox="1"/>
          <p:nvPr/>
        </p:nvSpPr>
        <p:spPr>
          <a:xfrm>
            <a:off x="301442" y="10288648"/>
            <a:ext cx="6367989" cy="307905"/>
          </a:xfrm>
          <a:prstGeom prst="rect">
            <a:avLst/>
          </a:prstGeom>
          <a:noFill/>
        </p:spPr>
        <p:txBody>
          <a:bodyPr wrap="square" rtlCol="0">
            <a:spAutoFit/>
          </a:bodyPr>
          <a:lstStyle/>
          <a:p>
            <a:r>
              <a:rPr lang="es-ES" sz="1401" dirty="0"/>
              <a:t>PÁG. 2     CONTENIDO</a:t>
            </a:r>
          </a:p>
        </p:txBody>
      </p:sp>
      <p:grpSp>
        <p:nvGrpSpPr>
          <p:cNvPr id="22" name="Grupo 21"/>
          <p:cNvGrpSpPr/>
          <p:nvPr/>
        </p:nvGrpSpPr>
        <p:grpSpPr>
          <a:xfrm>
            <a:off x="2174476" y="201985"/>
            <a:ext cx="4292219" cy="3757367"/>
            <a:chOff x="55671" y="1146271"/>
            <a:chExt cx="4292219" cy="3757367"/>
          </a:xfrm>
        </p:grpSpPr>
        <p:cxnSp>
          <p:nvCxnSpPr>
            <p:cNvPr id="4" name="Conector recto 3"/>
            <p:cNvCxnSpPr/>
            <p:nvPr/>
          </p:nvCxnSpPr>
          <p:spPr>
            <a:xfrm>
              <a:off x="491883" y="4903638"/>
              <a:ext cx="3840940" cy="0"/>
            </a:xfrm>
            <a:prstGeom prst="line">
              <a:avLst/>
            </a:prstGeom>
            <a:ln/>
          </p:spPr>
          <p:style>
            <a:lnRef idx="1">
              <a:schemeClr val="dk1"/>
            </a:lnRef>
            <a:fillRef idx="0">
              <a:schemeClr val="dk1"/>
            </a:fillRef>
            <a:effectRef idx="0">
              <a:schemeClr val="dk1"/>
            </a:effectRef>
            <a:fontRef idx="minor">
              <a:schemeClr val="tx1"/>
            </a:fontRef>
          </p:style>
        </p:cxnSp>
        <p:sp>
          <p:nvSpPr>
            <p:cNvPr id="7" name="CuadroTexto 6"/>
            <p:cNvSpPr txBox="1"/>
            <p:nvPr/>
          </p:nvSpPr>
          <p:spPr>
            <a:xfrm>
              <a:off x="55671" y="1146271"/>
              <a:ext cx="4292219" cy="338554"/>
            </a:xfrm>
            <a:prstGeom prst="rect">
              <a:avLst/>
            </a:prstGeom>
            <a:noFill/>
          </p:spPr>
          <p:txBody>
            <a:bodyPr wrap="square" rtlCol="0">
              <a:spAutoFit/>
            </a:bodyPr>
            <a:lstStyle/>
            <a:p>
              <a:pPr algn="r"/>
              <a:endParaRPr lang="es-ES" sz="1600" b="1" dirty="0">
                <a:latin typeface="Arial Narrow" panose="020B0606020202030204" pitchFamily="34" charset="0"/>
              </a:endParaRPr>
            </a:p>
          </p:txBody>
        </p:sp>
      </p:grpSp>
      <p:grpSp>
        <p:nvGrpSpPr>
          <p:cNvPr id="43" name="Grupo 42"/>
          <p:cNvGrpSpPr/>
          <p:nvPr/>
        </p:nvGrpSpPr>
        <p:grpSpPr>
          <a:xfrm>
            <a:off x="3580753" y="9504754"/>
            <a:ext cx="1763461" cy="641016"/>
            <a:chOff x="3921768" y="9799776"/>
            <a:chExt cx="1763461" cy="641017"/>
          </a:xfrm>
        </p:grpSpPr>
        <p:sp>
          <p:nvSpPr>
            <p:cNvPr id="44" name="Text Placeholder 3"/>
            <p:cNvSpPr txBox="1">
              <a:spLocks/>
            </p:cNvSpPr>
            <p:nvPr/>
          </p:nvSpPr>
          <p:spPr>
            <a:xfrm>
              <a:off x="3921768" y="10302294"/>
              <a:ext cx="1763461" cy="138499"/>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sz="900" dirty="0">
                  <a:solidFill>
                    <a:schemeClr val="bg1"/>
                  </a:solidFill>
                </a:rPr>
                <a:t>info@fundacionolivares.org</a:t>
              </a:r>
            </a:p>
          </p:txBody>
        </p:sp>
        <p:sp>
          <p:nvSpPr>
            <p:cNvPr id="45" name="Title 2"/>
            <p:cNvSpPr txBox="1">
              <a:spLocks/>
            </p:cNvSpPr>
            <p:nvPr/>
          </p:nvSpPr>
          <p:spPr>
            <a:xfrm>
              <a:off x="3963131" y="10049113"/>
              <a:ext cx="1470680" cy="153448"/>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50" b="1" dirty="0">
                  <a:solidFill>
                    <a:schemeClr val="bg1"/>
                  </a:solidFill>
                </a:rPr>
                <a:t>EMAIL</a:t>
              </a:r>
            </a:p>
          </p:txBody>
        </p:sp>
        <p:sp>
          <p:nvSpPr>
            <p:cNvPr id="46" name="Freeform 143"/>
            <p:cNvSpPr>
              <a:spLocks noEditPoints="1"/>
            </p:cNvSpPr>
            <p:nvPr/>
          </p:nvSpPr>
          <p:spPr bwMode="auto">
            <a:xfrm>
              <a:off x="4570946" y="9799776"/>
              <a:ext cx="255051" cy="168154"/>
            </a:xfrm>
            <a:custGeom>
              <a:avLst/>
              <a:gdLst/>
              <a:ahLst/>
              <a:cxnLst>
                <a:cxn ang="0">
                  <a:pos x="107" y="0"/>
                </a:cxn>
                <a:cxn ang="0">
                  <a:pos x="15" y="0"/>
                </a:cxn>
                <a:cxn ang="0">
                  <a:pos x="0" y="16"/>
                </a:cxn>
                <a:cxn ang="0">
                  <a:pos x="0" y="65"/>
                </a:cxn>
                <a:cxn ang="0">
                  <a:pos x="15" y="81"/>
                </a:cxn>
                <a:cxn ang="0">
                  <a:pos x="107" y="81"/>
                </a:cxn>
                <a:cxn ang="0">
                  <a:pos x="123" y="65"/>
                </a:cxn>
                <a:cxn ang="0">
                  <a:pos x="123" y="16"/>
                </a:cxn>
                <a:cxn ang="0">
                  <a:pos x="107" y="0"/>
                </a:cxn>
                <a:cxn ang="0">
                  <a:pos x="8" y="20"/>
                </a:cxn>
                <a:cxn ang="0">
                  <a:pos x="34" y="41"/>
                </a:cxn>
                <a:cxn ang="0">
                  <a:pos x="8" y="61"/>
                </a:cxn>
                <a:cxn ang="0">
                  <a:pos x="8" y="20"/>
                </a:cxn>
                <a:cxn ang="0">
                  <a:pos x="115" y="65"/>
                </a:cxn>
                <a:cxn ang="0">
                  <a:pos x="107" y="73"/>
                </a:cxn>
                <a:cxn ang="0">
                  <a:pos x="15" y="73"/>
                </a:cxn>
                <a:cxn ang="0">
                  <a:pos x="8" y="65"/>
                </a:cxn>
                <a:cxn ang="0">
                  <a:pos x="38" y="43"/>
                </a:cxn>
                <a:cxn ang="0">
                  <a:pos x="54" y="56"/>
                </a:cxn>
                <a:cxn ang="0">
                  <a:pos x="61" y="58"/>
                </a:cxn>
                <a:cxn ang="0">
                  <a:pos x="68" y="56"/>
                </a:cxn>
                <a:cxn ang="0">
                  <a:pos x="85" y="43"/>
                </a:cxn>
                <a:cxn ang="0">
                  <a:pos x="115" y="65"/>
                </a:cxn>
                <a:cxn ang="0">
                  <a:pos x="115" y="61"/>
                </a:cxn>
                <a:cxn ang="0">
                  <a:pos x="88" y="41"/>
                </a:cxn>
                <a:cxn ang="0">
                  <a:pos x="115" y="20"/>
                </a:cxn>
                <a:cxn ang="0">
                  <a:pos x="115" y="61"/>
                </a:cxn>
                <a:cxn ang="0">
                  <a:pos x="66" y="52"/>
                </a:cxn>
                <a:cxn ang="0">
                  <a:pos x="61" y="54"/>
                </a:cxn>
                <a:cxn ang="0">
                  <a:pos x="57" y="52"/>
                </a:cxn>
                <a:cxn ang="0">
                  <a:pos x="41" y="41"/>
                </a:cxn>
                <a:cxn ang="0">
                  <a:pos x="38" y="38"/>
                </a:cxn>
                <a:cxn ang="0">
                  <a:pos x="8" y="16"/>
                </a:cxn>
                <a:cxn ang="0">
                  <a:pos x="15" y="8"/>
                </a:cxn>
                <a:cxn ang="0">
                  <a:pos x="107" y="8"/>
                </a:cxn>
                <a:cxn ang="0">
                  <a:pos x="115" y="16"/>
                </a:cxn>
                <a:cxn ang="0">
                  <a:pos x="66" y="52"/>
                </a:cxn>
                <a:cxn ang="0">
                  <a:pos x="66" y="52"/>
                </a:cxn>
                <a:cxn ang="0">
                  <a:pos x="66" y="52"/>
                </a:cxn>
              </a:cxnLst>
              <a:rect l="0" t="0" r="r" b="b"/>
              <a:pathLst>
                <a:path w="123" h="81">
                  <a:moveTo>
                    <a:pt x="107" y="0"/>
                  </a:moveTo>
                  <a:cubicBezTo>
                    <a:pt x="15" y="0"/>
                    <a:pt x="15" y="0"/>
                    <a:pt x="15" y="0"/>
                  </a:cubicBezTo>
                  <a:cubicBezTo>
                    <a:pt x="7" y="0"/>
                    <a:pt x="0" y="7"/>
                    <a:pt x="0" y="16"/>
                  </a:cubicBezTo>
                  <a:cubicBezTo>
                    <a:pt x="0" y="65"/>
                    <a:pt x="0" y="65"/>
                    <a:pt x="0" y="65"/>
                  </a:cubicBezTo>
                  <a:cubicBezTo>
                    <a:pt x="0" y="74"/>
                    <a:pt x="7" y="81"/>
                    <a:pt x="15" y="81"/>
                  </a:cubicBezTo>
                  <a:cubicBezTo>
                    <a:pt x="107" y="81"/>
                    <a:pt x="107" y="81"/>
                    <a:pt x="107" y="81"/>
                  </a:cubicBezTo>
                  <a:cubicBezTo>
                    <a:pt x="116" y="81"/>
                    <a:pt x="123" y="74"/>
                    <a:pt x="123" y="65"/>
                  </a:cubicBezTo>
                  <a:cubicBezTo>
                    <a:pt x="123" y="16"/>
                    <a:pt x="123" y="16"/>
                    <a:pt x="123" y="16"/>
                  </a:cubicBezTo>
                  <a:cubicBezTo>
                    <a:pt x="123" y="7"/>
                    <a:pt x="116" y="0"/>
                    <a:pt x="107" y="0"/>
                  </a:cubicBezTo>
                  <a:close/>
                  <a:moveTo>
                    <a:pt x="8" y="20"/>
                  </a:moveTo>
                  <a:cubicBezTo>
                    <a:pt x="34" y="41"/>
                    <a:pt x="34" y="41"/>
                    <a:pt x="34" y="41"/>
                  </a:cubicBezTo>
                  <a:cubicBezTo>
                    <a:pt x="8" y="61"/>
                    <a:pt x="8" y="61"/>
                    <a:pt x="8" y="61"/>
                  </a:cubicBezTo>
                  <a:lnTo>
                    <a:pt x="8" y="20"/>
                  </a:lnTo>
                  <a:close/>
                  <a:moveTo>
                    <a:pt x="115" y="65"/>
                  </a:moveTo>
                  <a:cubicBezTo>
                    <a:pt x="115" y="70"/>
                    <a:pt x="112" y="73"/>
                    <a:pt x="107" y="73"/>
                  </a:cubicBezTo>
                  <a:cubicBezTo>
                    <a:pt x="15" y="73"/>
                    <a:pt x="15" y="73"/>
                    <a:pt x="15" y="73"/>
                  </a:cubicBezTo>
                  <a:cubicBezTo>
                    <a:pt x="11" y="73"/>
                    <a:pt x="8" y="70"/>
                    <a:pt x="8" y="65"/>
                  </a:cubicBezTo>
                  <a:cubicBezTo>
                    <a:pt x="38" y="43"/>
                    <a:pt x="38" y="43"/>
                    <a:pt x="38" y="43"/>
                  </a:cubicBezTo>
                  <a:cubicBezTo>
                    <a:pt x="54" y="56"/>
                    <a:pt x="54" y="56"/>
                    <a:pt x="54" y="56"/>
                  </a:cubicBezTo>
                  <a:cubicBezTo>
                    <a:pt x="56" y="57"/>
                    <a:pt x="59" y="58"/>
                    <a:pt x="61" y="58"/>
                  </a:cubicBezTo>
                  <a:cubicBezTo>
                    <a:pt x="64" y="58"/>
                    <a:pt x="66" y="57"/>
                    <a:pt x="68" y="56"/>
                  </a:cubicBezTo>
                  <a:cubicBezTo>
                    <a:pt x="85" y="43"/>
                    <a:pt x="85" y="43"/>
                    <a:pt x="85" y="43"/>
                  </a:cubicBezTo>
                  <a:lnTo>
                    <a:pt x="115" y="65"/>
                  </a:lnTo>
                  <a:close/>
                  <a:moveTo>
                    <a:pt x="115" y="61"/>
                  </a:moveTo>
                  <a:cubicBezTo>
                    <a:pt x="88" y="41"/>
                    <a:pt x="88" y="41"/>
                    <a:pt x="88" y="41"/>
                  </a:cubicBezTo>
                  <a:cubicBezTo>
                    <a:pt x="115" y="20"/>
                    <a:pt x="115" y="20"/>
                    <a:pt x="115" y="20"/>
                  </a:cubicBezTo>
                  <a:lnTo>
                    <a:pt x="115" y="61"/>
                  </a:lnTo>
                  <a:close/>
                  <a:moveTo>
                    <a:pt x="66" y="52"/>
                  </a:moveTo>
                  <a:cubicBezTo>
                    <a:pt x="65" y="53"/>
                    <a:pt x="63" y="54"/>
                    <a:pt x="61" y="54"/>
                  </a:cubicBezTo>
                  <a:cubicBezTo>
                    <a:pt x="60" y="54"/>
                    <a:pt x="58" y="53"/>
                    <a:pt x="57" y="52"/>
                  </a:cubicBezTo>
                  <a:cubicBezTo>
                    <a:pt x="41" y="41"/>
                    <a:pt x="41" y="41"/>
                    <a:pt x="41" y="41"/>
                  </a:cubicBezTo>
                  <a:cubicBezTo>
                    <a:pt x="38" y="38"/>
                    <a:pt x="38" y="38"/>
                    <a:pt x="38" y="38"/>
                  </a:cubicBezTo>
                  <a:cubicBezTo>
                    <a:pt x="8" y="16"/>
                    <a:pt x="8" y="16"/>
                    <a:pt x="8" y="16"/>
                  </a:cubicBezTo>
                  <a:cubicBezTo>
                    <a:pt x="8" y="11"/>
                    <a:pt x="11" y="8"/>
                    <a:pt x="15" y="8"/>
                  </a:cubicBezTo>
                  <a:cubicBezTo>
                    <a:pt x="107" y="8"/>
                    <a:pt x="107" y="8"/>
                    <a:pt x="107" y="8"/>
                  </a:cubicBezTo>
                  <a:cubicBezTo>
                    <a:pt x="112" y="8"/>
                    <a:pt x="115" y="11"/>
                    <a:pt x="115" y="16"/>
                  </a:cubicBezTo>
                  <a:lnTo>
                    <a:pt x="66" y="52"/>
                  </a:lnTo>
                  <a:close/>
                  <a:moveTo>
                    <a:pt x="66" y="52"/>
                  </a:moveTo>
                  <a:cubicBezTo>
                    <a:pt x="66" y="52"/>
                    <a:pt x="66" y="52"/>
                    <a:pt x="66" y="52"/>
                  </a:cubicBezTo>
                </a:path>
              </a:pathLst>
            </a:custGeom>
            <a:solidFill>
              <a:schemeClr val="bg1"/>
            </a:solidFill>
            <a:ln w="9525">
              <a:noFill/>
              <a:round/>
              <a:headEnd/>
              <a:tailEnd/>
            </a:ln>
          </p:spPr>
          <p:txBody>
            <a:bodyPr vert="horz" wrap="square" lIns="68579" tIns="34290" rIns="68579" bIns="34290" numCol="1" anchor="t" anchorCtr="0" compatLnSpc="1">
              <a:prstTxWarp prst="textNoShape">
                <a:avLst/>
              </a:prstTxWarp>
            </a:bodyPr>
            <a:lstStyle/>
            <a:p>
              <a:endParaRPr lang="en-US" sz="1349" dirty="0"/>
            </a:p>
          </p:txBody>
        </p:sp>
      </p:grpSp>
      <p:grpSp>
        <p:nvGrpSpPr>
          <p:cNvPr id="47" name="Grupo 46"/>
          <p:cNvGrpSpPr/>
          <p:nvPr/>
        </p:nvGrpSpPr>
        <p:grpSpPr>
          <a:xfrm>
            <a:off x="240198" y="9434726"/>
            <a:ext cx="1852270" cy="706665"/>
            <a:chOff x="4977490" y="8945395"/>
            <a:chExt cx="1852270" cy="706666"/>
          </a:xfrm>
        </p:grpSpPr>
        <p:sp>
          <p:nvSpPr>
            <p:cNvPr id="48" name="Text Placeholder 3"/>
            <p:cNvSpPr txBox="1">
              <a:spLocks/>
            </p:cNvSpPr>
            <p:nvPr/>
          </p:nvSpPr>
          <p:spPr>
            <a:xfrm>
              <a:off x="4977490" y="9530809"/>
              <a:ext cx="1852270" cy="121252"/>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sz="788" dirty="0">
                  <a:solidFill>
                    <a:schemeClr val="bg1"/>
                  </a:solidFill>
                </a:rPr>
                <a:t>www.fundacionolivares.org</a:t>
              </a:r>
            </a:p>
          </p:txBody>
        </p:sp>
        <p:sp>
          <p:nvSpPr>
            <p:cNvPr id="49" name="Title 2"/>
            <p:cNvSpPr txBox="1">
              <a:spLocks/>
            </p:cNvSpPr>
            <p:nvPr/>
          </p:nvSpPr>
          <p:spPr>
            <a:xfrm>
              <a:off x="5189374" y="9312120"/>
              <a:ext cx="1470680" cy="153448"/>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50" b="1" dirty="0">
                  <a:solidFill>
                    <a:schemeClr val="bg1"/>
                  </a:solidFill>
                </a:rPr>
                <a:t>WEBSITE</a:t>
              </a:r>
            </a:p>
          </p:txBody>
        </p:sp>
        <p:grpSp>
          <p:nvGrpSpPr>
            <p:cNvPr id="50" name="Group 127"/>
            <p:cNvGrpSpPr/>
            <p:nvPr/>
          </p:nvGrpSpPr>
          <p:grpSpPr>
            <a:xfrm>
              <a:off x="5784068" y="8945395"/>
              <a:ext cx="239114" cy="239114"/>
              <a:chOff x="3721100" y="6330951"/>
              <a:chExt cx="530225" cy="530225"/>
            </a:xfrm>
            <a:solidFill>
              <a:schemeClr val="bg1"/>
            </a:solidFill>
          </p:grpSpPr>
          <p:sp>
            <p:nvSpPr>
              <p:cNvPr id="51" name="Freeform 128"/>
              <p:cNvSpPr>
                <a:spLocks noEditPoints="1"/>
              </p:cNvSpPr>
              <p:nvPr/>
            </p:nvSpPr>
            <p:spPr bwMode="auto">
              <a:xfrm>
                <a:off x="3959225" y="6383338"/>
                <a:ext cx="292100" cy="469900"/>
              </a:xfrm>
              <a:custGeom>
                <a:avLst/>
                <a:gdLst/>
                <a:ahLst/>
                <a:cxnLst>
                  <a:cxn ang="0">
                    <a:pos x="126" y="33"/>
                  </a:cxn>
                  <a:cxn ang="0">
                    <a:pos x="122" y="34"/>
                  </a:cxn>
                  <a:cxn ang="0">
                    <a:pos x="101" y="36"/>
                  </a:cxn>
                  <a:cxn ang="0">
                    <a:pos x="95" y="46"/>
                  </a:cxn>
                  <a:cxn ang="0">
                    <a:pos x="90" y="44"/>
                  </a:cxn>
                  <a:cxn ang="0">
                    <a:pos x="73" y="29"/>
                  </a:cxn>
                  <a:cxn ang="0">
                    <a:pos x="70" y="21"/>
                  </a:cxn>
                  <a:cxn ang="0">
                    <a:pos x="67" y="12"/>
                  </a:cxn>
                  <a:cxn ang="0">
                    <a:pos x="56" y="2"/>
                  </a:cxn>
                  <a:cxn ang="0">
                    <a:pos x="43" y="0"/>
                  </a:cxn>
                  <a:cxn ang="0">
                    <a:pos x="43" y="6"/>
                  </a:cxn>
                  <a:cxn ang="0">
                    <a:pos x="56" y="18"/>
                  </a:cxn>
                  <a:cxn ang="0">
                    <a:pos x="62" y="25"/>
                  </a:cxn>
                  <a:cxn ang="0">
                    <a:pos x="55" y="29"/>
                  </a:cxn>
                  <a:cxn ang="0">
                    <a:pos x="49" y="27"/>
                  </a:cxn>
                  <a:cxn ang="0">
                    <a:pos x="41" y="24"/>
                  </a:cxn>
                  <a:cxn ang="0">
                    <a:pos x="41" y="17"/>
                  </a:cxn>
                  <a:cxn ang="0">
                    <a:pos x="30" y="12"/>
                  </a:cxn>
                  <a:cxn ang="0">
                    <a:pos x="27" y="28"/>
                  </a:cxn>
                  <a:cxn ang="0">
                    <a:pos x="15" y="31"/>
                  </a:cxn>
                  <a:cxn ang="0">
                    <a:pos x="17" y="40"/>
                  </a:cxn>
                  <a:cxn ang="0">
                    <a:pos x="31" y="42"/>
                  </a:cxn>
                  <a:cxn ang="0">
                    <a:pos x="34" y="28"/>
                  </a:cxn>
                  <a:cxn ang="0">
                    <a:pos x="45" y="30"/>
                  </a:cxn>
                  <a:cxn ang="0">
                    <a:pos x="51" y="33"/>
                  </a:cxn>
                  <a:cxn ang="0">
                    <a:pos x="60" y="33"/>
                  </a:cxn>
                  <a:cxn ang="0">
                    <a:pos x="66" y="45"/>
                  </a:cxn>
                  <a:cxn ang="0">
                    <a:pos x="82" y="62"/>
                  </a:cxn>
                  <a:cxn ang="0">
                    <a:pos x="81" y="68"/>
                  </a:cxn>
                  <a:cxn ang="0">
                    <a:pos x="68" y="66"/>
                  </a:cxn>
                  <a:cxn ang="0">
                    <a:pos x="45" y="78"/>
                  </a:cxn>
                  <a:cxn ang="0">
                    <a:pos x="29" y="97"/>
                  </a:cxn>
                  <a:cxn ang="0">
                    <a:pos x="27" y="106"/>
                  </a:cxn>
                  <a:cxn ang="0">
                    <a:pos x="21" y="106"/>
                  </a:cxn>
                  <a:cxn ang="0">
                    <a:pos x="11" y="101"/>
                  </a:cxn>
                  <a:cxn ang="0">
                    <a:pos x="0" y="106"/>
                  </a:cxn>
                  <a:cxn ang="0">
                    <a:pos x="3" y="117"/>
                  </a:cxn>
                  <a:cxn ang="0">
                    <a:pos x="7" y="112"/>
                  </a:cxn>
                  <a:cxn ang="0">
                    <a:pos x="15" y="111"/>
                  </a:cxn>
                  <a:cxn ang="0">
                    <a:pos x="15" y="121"/>
                  </a:cxn>
                  <a:cxn ang="0">
                    <a:pos x="21" y="123"/>
                  </a:cxn>
                  <a:cxn ang="0">
                    <a:pos x="28" y="131"/>
                  </a:cxn>
                  <a:cxn ang="0">
                    <a:pos x="39" y="128"/>
                  </a:cxn>
                  <a:cxn ang="0">
                    <a:pos x="51" y="130"/>
                  </a:cxn>
                  <a:cxn ang="0">
                    <a:pos x="66" y="134"/>
                  </a:cxn>
                  <a:cxn ang="0">
                    <a:pos x="73" y="134"/>
                  </a:cxn>
                  <a:cxn ang="0">
                    <a:pos x="85" y="148"/>
                  </a:cxn>
                  <a:cxn ang="0">
                    <a:pos x="109" y="162"/>
                  </a:cxn>
                  <a:cxn ang="0">
                    <a:pos x="93" y="191"/>
                  </a:cxn>
                  <a:cxn ang="0">
                    <a:pos x="77" y="199"/>
                  </a:cxn>
                  <a:cxn ang="0">
                    <a:pos x="71" y="215"/>
                  </a:cxn>
                  <a:cxn ang="0">
                    <a:pos x="48" y="231"/>
                  </a:cxn>
                  <a:cxn ang="0">
                    <a:pos x="45" y="240"/>
                  </a:cxn>
                  <a:cxn ang="0">
                    <a:pos x="149" y="108"/>
                  </a:cxn>
                  <a:cxn ang="0">
                    <a:pos x="126" y="33"/>
                  </a:cxn>
                  <a:cxn ang="0">
                    <a:pos x="126" y="33"/>
                  </a:cxn>
                  <a:cxn ang="0">
                    <a:pos x="126" y="33"/>
                  </a:cxn>
                </a:cxnLst>
                <a:rect l="0" t="0" r="r" b="b"/>
                <a:pathLst>
                  <a:path w="149" h="240">
                    <a:moveTo>
                      <a:pt x="126" y="33"/>
                    </a:moveTo>
                    <a:cubicBezTo>
                      <a:pt x="122" y="34"/>
                      <a:pt x="122" y="34"/>
                      <a:pt x="122" y="34"/>
                    </a:cubicBezTo>
                    <a:cubicBezTo>
                      <a:pt x="101" y="36"/>
                      <a:pt x="101" y="36"/>
                      <a:pt x="101" y="36"/>
                    </a:cubicBezTo>
                    <a:cubicBezTo>
                      <a:pt x="95" y="46"/>
                      <a:pt x="95" y="46"/>
                      <a:pt x="95" y="46"/>
                    </a:cubicBezTo>
                    <a:cubicBezTo>
                      <a:pt x="90" y="44"/>
                      <a:pt x="90" y="44"/>
                      <a:pt x="90" y="44"/>
                    </a:cubicBezTo>
                    <a:cubicBezTo>
                      <a:pt x="73" y="29"/>
                      <a:pt x="73" y="29"/>
                      <a:pt x="73" y="29"/>
                    </a:cubicBezTo>
                    <a:cubicBezTo>
                      <a:pt x="70" y="21"/>
                      <a:pt x="70" y="21"/>
                      <a:pt x="70" y="21"/>
                    </a:cubicBezTo>
                    <a:cubicBezTo>
                      <a:pt x="67" y="12"/>
                      <a:pt x="67" y="12"/>
                      <a:pt x="67" y="12"/>
                    </a:cubicBezTo>
                    <a:cubicBezTo>
                      <a:pt x="56" y="2"/>
                      <a:pt x="56" y="2"/>
                      <a:pt x="56" y="2"/>
                    </a:cubicBezTo>
                    <a:cubicBezTo>
                      <a:pt x="43" y="0"/>
                      <a:pt x="43" y="0"/>
                      <a:pt x="43" y="0"/>
                    </a:cubicBezTo>
                    <a:cubicBezTo>
                      <a:pt x="43" y="6"/>
                      <a:pt x="43" y="6"/>
                      <a:pt x="43" y="6"/>
                    </a:cubicBezTo>
                    <a:cubicBezTo>
                      <a:pt x="56" y="18"/>
                      <a:pt x="56" y="18"/>
                      <a:pt x="56" y="18"/>
                    </a:cubicBezTo>
                    <a:cubicBezTo>
                      <a:pt x="62" y="25"/>
                      <a:pt x="62" y="25"/>
                      <a:pt x="62" y="25"/>
                    </a:cubicBezTo>
                    <a:cubicBezTo>
                      <a:pt x="55" y="29"/>
                      <a:pt x="55" y="29"/>
                      <a:pt x="55" y="29"/>
                    </a:cubicBezTo>
                    <a:cubicBezTo>
                      <a:pt x="49" y="27"/>
                      <a:pt x="49" y="27"/>
                      <a:pt x="49" y="27"/>
                    </a:cubicBezTo>
                    <a:cubicBezTo>
                      <a:pt x="41" y="24"/>
                      <a:pt x="41" y="24"/>
                      <a:pt x="41" y="24"/>
                    </a:cubicBezTo>
                    <a:cubicBezTo>
                      <a:pt x="41" y="17"/>
                      <a:pt x="41" y="17"/>
                      <a:pt x="41" y="17"/>
                    </a:cubicBezTo>
                    <a:cubicBezTo>
                      <a:pt x="30" y="12"/>
                      <a:pt x="30" y="12"/>
                      <a:pt x="30" y="12"/>
                    </a:cubicBezTo>
                    <a:cubicBezTo>
                      <a:pt x="27" y="28"/>
                      <a:pt x="27" y="28"/>
                      <a:pt x="27" y="28"/>
                    </a:cubicBezTo>
                    <a:cubicBezTo>
                      <a:pt x="15" y="31"/>
                      <a:pt x="15" y="31"/>
                      <a:pt x="15" y="31"/>
                    </a:cubicBezTo>
                    <a:cubicBezTo>
                      <a:pt x="17" y="40"/>
                      <a:pt x="17" y="40"/>
                      <a:pt x="17" y="40"/>
                    </a:cubicBezTo>
                    <a:cubicBezTo>
                      <a:pt x="31" y="42"/>
                      <a:pt x="31" y="42"/>
                      <a:pt x="31" y="42"/>
                    </a:cubicBezTo>
                    <a:cubicBezTo>
                      <a:pt x="34" y="28"/>
                      <a:pt x="34" y="28"/>
                      <a:pt x="34" y="28"/>
                    </a:cubicBezTo>
                    <a:cubicBezTo>
                      <a:pt x="45" y="30"/>
                      <a:pt x="45" y="30"/>
                      <a:pt x="45" y="30"/>
                    </a:cubicBezTo>
                    <a:cubicBezTo>
                      <a:pt x="51" y="33"/>
                      <a:pt x="51" y="33"/>
                      <a:pt x="51" y="33"/>
                    </a:cubicBezTo>
                    <a:cubicBezTo>
                      <a:pt x="60" y="33"/>
                      <a:pt x="60" y="33"/>
                      <a:pt x="60" y="33"/>
                    </a:cubicBezTo>
                    <a:cubicBezTo>
                      <a:pt x="66" y="45"/>
                      <a:pt x="66" y="45"/>
                      <a:pt x="66" y="45"/>
                    </a:cubicBezTo>
                    <a:cubicBezTo>
                      <a:pt x="82" y="62"/>
                      <a:pt x="82" y="62"/>
                      <a:pt x="82" y="62"/>
                    </a:cubicBezTo>
                    <a:cubicBezTo>
                      <a:pt x="81" y="68"/>
                      <a:pt x="81" y="68"/>
                      <a:pt x="81" y="68"/>
                    </a:cubicBezTo>
                    <a:cubicBezTo>
                      <a:pt x="68" y="66"/>
                      <a:pt x="68" y="66"/>
                      <a:pt x="68" y="66"/>
                    </a:cubicBezTo>
                    <a:cubicBezTo>
                      <a:pt x="45" y="78"/>
                      <a:pt x="45" y="78"/>
                      <a:pt x="45" y="78"/>
                    </a:cubicBezTo>
                    <a:cubicBezTo>
                      <a:pt x="29" y="97"/>
                      <a:pt x="29" y="97"/>
                      <a:pt x="29" y="97"/>
                    </a:cubicBezTo>
                    <a:cubicBezTo>
                      <a:pt x="27" y="106"/>
                      <a:pt x="27" y="106"/>
                      <a:pt x="27" y="106"/>
                    </a:cubicBezTo>
                    <a:cubicBezTo>
                      <a:pt x="21" y="106"/>
                      <a:pt x="21" y="106"/>
                      <a:pt x="21" y="106"/>
                    </a:cubicBezTo>
                    <a:cubicBezTo>
                      <a:pt x="11" y="101"/>
                      <a:pt x="11" y="101"/>
                      <a:pt x="11" y="101"/>
                    </a:cubicBezTo>
                    <a:cubicBezTo>
                      <a:pt x="0" y="106"/>
                      <a:pt x="0" y="106"/>
                      <a:pt x="0" y="106"/>
                    </a:cubicBezTo>
                    <a:cubicBezTo>
                      <a:pt x="3" y="117"/>
                      <a:pt x="3" y="117"/>
                      <a:pt x="3" y="117"/>
                    </a:cubicBezTo>
                    <a:cubicBezTo>
                      <a:pt x="7" y="112"/>
                      <a:pt x="7" y="112"/>
                      <a:pt x="7" y="112"/>
                    </a:cubicBezTo>
                    <a:cubicBezTo>
                      <a:pt x="15" y="111"/>
                      <a:pt x="15" y="111"/>
                      <a:pt x="15" y="111"/>
                    </a:cubicBezTo>
                    <a:cubicBezTo>
                      <a:pt x="15" y="121"/>
                      <a:pt x="15" y="121"/>
                      <a:pt x="15" y="121"/>
                    </a:cubicBezTo>
                    <a:cubicBezTo>
                      <a:pt x="21" y="123"/>
                      <a:pt x="21" y="123"/>
                      <a:pt x="21" y="123"/>
                    </a:cubicBezTo>
                    <a:cubicBezTo>
                      <a:pt x="28" y="131"/>
                      <a:pt x="28" y="131"/>
                      <a:pt x="28" y="131"/>
                    </a:cubicBezTo>
                    <a:cubicBezTo>
                      <a:pt x="39" y="128"/>
                      <a:pt x="39" y="128"/>
                      <a:pt x="39" y="128"/>
                    </a:cubicBezTo>
                    <a:cubicBezTo>
                      <a:pt x="51" y="130"/>
                      <a:pt x="51" y="130"/>
                      <a:pt x="51" y="130"/>
                    </a:cubicBezTo>
                    <a:cubicBezTo>
                      <a:pt x="66" y="134"/>
                      <a:pt x="66" y="134"/>
                      <a:pt x="66" y="134"/>
                    </a:cubicBezTo>
                    <a:cubicBezTo>
                      <a:pt x="73" y="134"/>
                      <a:pt x="73" y="134"/>
                      <a:pt x="73" y="134"/>
                    </a:cubicBezTo>
                    <a:cubicBezTo>
                      <a:pt x="85" y="148"/>
                      <a:pt x="85" y="148"/>
                      <a:pt x="85" y="148"/>
                    </a:cubicBezTo>
                    <a:cubicBezTo>
                      <a:pt x="109" y="162"/>
                      <a:pt x="109" y="162"/>
                      <a:pt x="109" y="162"/>
                    </a:cubicBezTo>
                    <a:cubicBezTo>
                      <a:pt x="93" y="191"/>
                      <a:pt x="93" y="191"/>
                      <a:pt x="93" y="191"/>
                    </a:cubicBezTo>
                    <a:cubicBezTo>
                      <a:pt x="77" y="199"/>
                      <a:pt x="77" y="199"/>
                      <a:pt x="77" y="199"/>
                    </a:cubicBezTo>
                    <a:cubicBezTo>
                      <a:pt x="71" y="215"/>
                      <a:pt x="71" y="215"/>
                      <a:pt x="71" y="215"/>
                    </a:cubicBezTo>
                    <a:cubicBezTo>
                      <a:pt x="48" y="231"/>
                      <a:pt x="48" y="231"/>
                      <a:pt x="48" y="231"/>
                    </a:cubicBezTo>
                    <a:cubicBezTo>
                      <a:pt x="45" y="240"/>
                      <a:pt x="45" y="240"/>
                      <a:pt x="45" y="240"/>
                    </a:cubicBezTo>
                    <a:cubicBezTo>
                      <a:pt x="105" y="226"/>
                      <a:pt x="149" y="172"/>
                      <a:pt x="149" y="108"/>
                    </a:cubicBezTo>
                    <a:cubicBezTo>
                      <a:pt x="149" y="80"/>
                      <a:pt x="141" y="54"/>
                      <a:pt x="126" y="33"/>
                    </a:cubicBezTo>
                    <a:close/>
                    <a:moveTo>
                      <a:pt x="126" y="33"/>
                    </a:moveTo>
                    <a:cubicBezTo>
                      <a:pt x="126" y="33"/>
                      <a:pt x="126" y="33"/>
                      <a:pt x="126" y="33"/>
                    </a:cubicBezTo>
                  </a:path>
                </a:pathLst>
              </a:custGeom>
              <a:grpFill/>
              <a:ln w="9525">
                <a:noFill/>
                <a:round/>
                <a:headEnd/>
                <a:tailEnd/>
              </a:ln>
            </p:spPr>
            <p:txBody>
              <a:bodyPr vert="horz" wrap="square" lIns="68579" tIns="34290" rIns="68579"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dirty="0"/>
              </a:p>
            </p:txBody>
          </p:sp>
          <p:sp>
            <p:nvSpPr>
              <p:cNvPr id="52" name="Freeform 129"/>
              <p:cNvSpPr>
                <a:spLocks noEditPoints="1"/>
              </p:cNvSpPr>
              <p:nvPr/>
            </p:nvSpPr>
            <p:spPr bwMode="auto">
              <a:xfrm>
                <a:off x="3721100" y="6457951"/>
                <a:ext cx="307975" cy="403225"/>
              </a:xfrm>
              <a:custGeom>
                <a:avLst/>
                <a:gdLst/>
                <a:ahLst/>
                <a:cxnLst>
                  <a:cxn ang="0">
                    <a:pos x="151" y="141"/>
                  </a:cxn>
                  <a:cxn ang="0">
                    <a:pos x="141" y="123"/>
                  </a:cxn>
                  <a:cxn ang="0">
                    <a:pos x="150" y="104"/>
                  </a:cxn>
                  <a:cxn ang="0">
                    <a:pos x="141" y="101"/>
                  </a:cxn>
                  <a:cxn ang="0">
                    <a:pos x="131" y="91"/>
                  </a:cxn>
                  <a:cxn ang="0">
                    <a:pos x="109" y="86"/>
                  </a:cxn>
                  <a:cxn ang="0">
                    <a:pos x="101" y="70"/>
                  </a:cxn>
                  <a:cxn ang="0">
                    <a:pos x="101" y="80"/>
                  </a:cxn>
                  <a:cxn ang="0">
                    <a:pos x="98" y="80"/>
                  </a:cxn>
                  <a:cxn ang="0">
                    <a:pos x="78" y="53"/>
                  </a:cxn>
                  <a:cxn ang="0">
                    <a:pos x="78" y="31"/>
                  </a:cxn>
                  <a:cxn ang="0">
                    <a:pos x="64" y="8"/>
                  </a:cxn>
                  <a:cxn ang="0">
                    <a:pos x="42" y="12"/>
                  </a:cxn>
                  <a:cxn ang="0">
                    <a:pos x="26" y="12"/>
                  </a:cxn>
                  <a:cxn ang="0">
                    <a:pos x="19" y="7"/>
                  </a:cxn>
                  <a:cxn ang="0">
                    <a:pos x="28" y="0"/>
                  </a:cxn>
                  <a:cxn ang="0">
                    <a:pos x="19" y="2"/>
                  </a:cxn>
                  <a:cxn ang="0">
                    <a:pos x="0" y="70"/>
                  </a:cxn>
                  <a:cxn ang="0">
                    <a:pos x="136" y="206"/>
                  </a:cxn>
                  <a:cxn ang="0">
                    <a:pos x="153" y="205"/>
                  </a:cxn>
                  <a:cxn ang="0">
                    <a:pos x="151" y="188"/>
                  </a:cxn>
                  <a:cxn ang="0">
                    <a:pos x="157" y="163"/>
                  </a:cxn>
                  <a:cxn ang="0">
                    <a:pos x="151" y="141"/>
                  </a:cxn>
                  <a:cxn ang="0">
                    <a:pos x="151" y="141"/>
                  </a:cxn>
                  <a:cxn ang="0">
                    <a:pos x="151" y="141"/>
                  </a:cxn>
                </a:cxnLst>
                <a:rect l="0" t="0" r="r" b="b"/>
                <a:pathLst>
                  <a:path w="157" h="206">
                    <a:moveTo>
                      <a:pt x="151" y="141"/>
                    </a:moveTo>
                    <a:cubicBezTo>
                      <a:pt x="141" y="123"/>
                      <a:pt x="141" y="123"/>
                      <a:pt x="141" y="123"/>
                    </a:cubicBezTo>
                    <a:cubicBezTo>
                      <a:pt x="150" y="104"/>
                      <a:pt x="150" y="104"/>
                      <a:pt x="150" y="104"/>
                    </a:cubicBezTo>
                    <a:cubicBezTo>
                      <a:pt x="141" y="101"/>
                      <a:pt x="141" y="101"/>
                      <a:pt x="141" y="101"/>
                    </a:cubicBezTo>
                    <a:cubicBezTo>
                      <a:pt x="131" y="91"/>
                      <a:pt x="131" y="91"/>
                      <a:pt x="131" y="91"/>
                    </a:cubicBezTo>
                    <a:cubicBezTo>
                      <a:pt x="109" y="86"/>
                      <a:pt x="109" y="86"/>
                      <a:pt x="109" y="86"/>
                    </a:cubicBezTo>
                    <a:cubicBezTo>
                      <a:pt x="101" y="70"/>
                      <a:pt x="101" y="70"/>
                      <a:pt x="101" y="70"/>
                    </a:cubicBezTo>
                    <a:cubicBezTo>
                      <a:pt x="101" y="80"/>
                      <a:pt x="101" y="80"/>
                      <a:pt x="101" y="80"/>
                    </a:cubicBezTo>
                    <a:cubicBezTo>
                      <a:pt x="98" y="80"/>
                      <a:pt x="98" y="80"/>
                      <a:pt x="98" y="80"/>
                    </a:cubicBezTo>
                    <a:cubicBezTo>
                      <a:pt x="78" y="53"/>
                      <a:pt x="78" y="53"/>
                      <a:pt x="78" y="53"/>
                    </a:cubicBezTo>
                    <a:cubicBezTo>
                      <a:pt x="78" y="31"/>
                      <a:pt x="78" y="31"/>
                      <a:pt x="78" y="31"/>
                    </a:cubicBezTo>
                    <a:cubicBezTo>
                      <a:pt x="64" y="8"/>
                      <a:pt x="64" y="8"/>
                      <a:pt x="64" y="8"/>
                    </a:cubicBezTo>
                    <a:cubicBezTo>
                      <a:pt x="42" y="12"/>
                      <a:pt x="42" y="12"/>
                      <a:pt x="42" y="12"/>
                    </a:cubicBezTo>
                    <a:cubicBezTo>
                      <a:pt x="26" y="12"/>
                      <a:pt x="26" y="12"/>
                      <a:pt x="26" y="12"/>
                    </a:cubicBezTo>
                    <a:cubicBezTo>
                      <a:pt x="19" y="7"/>
                      <a:pt x="19" y="7"/>
                      <a:pt x="19" y="7"/>
                    </a:cubicBezTo>
                    <a:cubicBezTo>
                      <a:pt x="28" y="0"/>
                      <a:pt x="28" y="0"/>
                      <a:pt x="28" y="0"/>
                    </a:cubicBezTo>
                    <a:cubicBezTo>
                      <a:pt x="19" y="2"/>
                      <a:pt x="19" y="2"/>
                      <a:pt x="19" y="2"/>
                    </a:cubicBezTo>
                    <a:cubicBezTo>
                      <a:pt x="7" y="22"/>
                      <a:pt x="0" y="45"/>
                      <a:pt x="0" y="70"/>
                    </a:cubicBezTo>
                    <a:cubicBezTo>
                      <a:pt x="0" y="145"/>
                      <a:pt x="61" y="206"/>
                      <a:pt x="136" y="206"/>
                    </a:cubicBezTo>
                    <a:cubicBezTo>
                      <a:pt x="141" y="206"/>
                      <a:pt x="147" y="205"/>
                      <a:pt x="153" y="205"/>
                    </a:cubicBezTo>
                    <a:cubicBezTo>
                      <a:pt x="151" y="188"/>
                      <a:pt x="151" y="188"/>
                      <a:pt x="151" y="188"/>
                    </a:cubicBezTo>
                    <a:cubicBezTo>
                      <a:pt x="151" y="188"/>
                      <a:pt x="157" y="164"/>
                      <a:pt x="157" y="163"/>
                    </a:cubicBezTo>
                    <a:cubicBezTo>
                      <a:pt x="157" y="162"/>
                      <a:pt x="151" y="141"/>
                      <a:pt x="151" y="141"/>
                    </a:cubicBezTo>
                    <a:close/>
                    <a:moveTo>
                      <a:pt x="151" y="141"/>
                    </a:moveTo>
                    <a:cubicBezTo>
                      <a:pt x="151" y="141"/>
                      <a:pt x="151" y="141"/>
                      <a:pt x="151" y="141"/>
                    </a:cubicBezTo>
                  </a:path>
                </a:pathLst>
              </a:custGeom>
              <a:grpFill/>
              <a:ln w="9525">
                <a:noFill/>
                <a:round/>
                <a:headEnd/>
                <a:tailEnd/>
              </a:ln>
            </p:spPr>
            <p:txBody>
              <a:bodyPr vert="horz" wrap="square" lIns="68579" tIns="34290" rIns="68579"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dirty="0"/>
              </a:p>
            </p:txBody>
          </p:sp>
          <p:sp>
            <p:nvSpPr>
              <p:cNvPr id="53" name="Freeform 130"/>
              <p:cNvSpPr>
                <a:spLocks noEditPoints="1"/>
              </p:cNvSpPr>
              <p:nvPr/>
            </p:nvSpPr>
            <p:spPr bwMode="auto">
              <a:xfrm>
                <a:off x="3781425" y="6330951"/>
                <a:ext cx="317500" cy="95250"/>
              </a:xfrm>
              <a:custGeom>
                <a:avLst/>
                <a:gdLst/>
                <a:ahLst/>
                <a:cxnLst>
                  <a:cxn ang="0">
                    <a:pos x="19" y="43"/>
                  </a:cxn>
                  <a:cxn ang="0">
                    <a:pos x="44" y="40"/>
                  </a:cxn>
                  <a:cxn ang="0">
                    <a:pos x="55" y="34"/>
                  </a:cxn>
                  <a:cxn ang="0">
                    <a:pos x="67" y="37"/>
                  </a:cxn>
                  <a:cxn ang="0">
                    <a:pos x="87" y="36"/>
                  </a:cxn>
                  <a:cxn ang="0">
                    <a:pos x="94" y="26"/>
                  </a:cxn>
                  <a:cxn ang="0">
                    <a:pos x="104" y="27"/>
                  </a:cxn>
                  <a:cxn ang="0">
                    <a:pos x="128" y="25"/>
                  </a:cxn>
                  <a:cxn ang="0">
                    <a:pos x="135" y="18"/>
                  </a:cxn>
                  <a:cxn ang="0">
                    <a:pos x="144" y="11"/>
                  </a:cxn>
                  <a:cxn ang="0">
                    <a:pos x="157" y="13"/>
                  </a:cxn>
                  <a:cxn ang="0">
                    <a:pos x="162" y="13"/>
                  </a:cxn>
                  <a:cxn ang="0">
                    <a:pos x="105" y="0"/>
                  </a:cxn>
                  <a:cxn ang="0">
                    <a:pos x="0" y="49"/>
                  </a:cxn>
                  <a:cxn ang="0">
                    <a:pos x="0" y="49"/>
                  </a:cxn>
                  <a:cxn ang="0">
                    <a:pos x="19" y="43"/>
                  </a:cxn>
                  <a:cxn ang="0">
                    <a:pos x="110" y="13"/>
                  </a:cxn>
                  <a:cxn ang="0">
                    <a:pos x="124" y="5"/>
                  </a:cxn>
                  <a:cxn ang="0">
                    <a:pos x="133" y="11"/>
                  </a:cxn>
                  <a:cxn ang="0">
                    <a:pos x="120" y="20"/>
                  </a:cxn>
                  <a:cxn ang="0">
                    <a:pos x="108" y="22"/>
                  </a:cxn>
                  <a:cxn ang="0">
                    <a:pos x="102" y="18"/>
                  </a:cxn>
                  <a:cxn ang="0">
                    <a:pos x="110" y="13"/>
                  </a:cxn>
                  <a:cxn ang="0">
                    <a:pos x="69" y="14"/>
                  </a:cxn>
                  <a:cxn ang="0">
                    <a:pos x="75" y="17"/>
                  </a:cxn>
                  <a:cxn ang="0">
                    <a:pos x="83" y="14"/>
                  </a:cxn>
                  <a:cxn ang="0">
                    <a:pos x="88" y="22"/>
                  </a:cxn>
                  <a:cxn ang="0">
                    <a:pos x="69" y="27"/>
                  </a:cxn>
                  <a:cxn ang="0">
                    <a:pos x="60" y="21"/>
                  </a:cxn>
                  <a:cxn ang="0">
                    <a:pos x="69" y="14"/>
                  </a:cxn>
                  <a:cxn ang="0">
                    <a:pos x="69" y="14"/>
                  </a:cxn>
                  <a:cxn ang="0">
                    <a:pos x="69" y="14"/>
                  </a:cxn>
                </a:cxnLst>
                <a:rect l="0" t="0" r="r" b="b"/>
                <a:pathLst>
                  <a:path w="162" h="49">
                    <a:moveTo>
                      <a:pt x="19" y="43"/>
                    </a:moveTo>
                    <a:cubicBezTo>
                      <a:pt x="44" y="40"/>
                      <a:pt x="44" y="40"/>
                      <a:pt x="44" y="40"/>
                    </a:cubicBezTo>
                    <a:cubicBezTo>
                      <a:pt x="55" y="34"/>
                      <a:pt x="55" y="34"/>
                      <a:pt x="55" y="34"/>
                    </a:cubicBezTo>
                    <a:cubicBezTo>
                      <a:pt x="67" y="37"/>
                      <a:pt x="67" y="37"/>
                      <a:pt x="67" y="37"/>
                    </a:cubicBezTo>
                    <a:cubicBezTo>
                      <a:pt x="87" y="36"/>
                      <a:pt x="87" y="36"/>
                      <a:pt x="87" y="36"/>
                    </a:cubicBezTo>
                    <a:cubicBezTo>
                      <a:pt x="94" y="26"/>
                      <a:pt x="94" y="26"/>
                      <a:pt x="94" y="26"/>
                    </a:cubicBezTo>
                    <a:cubicBezTo>
                      <a:pt x="104" y="27"/>
                      <a:pt x="104" y="27"/>
                      <a:pt x="104" y="27"/>
                    </a:cubicBezTo>
                    <a:cubicBezTo>
                      <a:pt x="128" y="25"/>
                      <a:pt x="128" y="25"/>
                      <a:pt x="128" y="25"/>
                    </a:cubicBezTo>
                    <a:cubicBezTo>
                      <a:pt x="135" y="18"/>
                      <a:pt x="135" y="18"/>
                      <a:pt x="135" y="18"/>
                    </a:cubicBezTo>
                    <a:cubicBezTo>
                      <a:pt x="144" y="11"/>
                      <a:pt x="144" y="11"/>
                      <a:pt x="144" y="11"/>
                    </a:cubicBezTo>
                    <a:cubicBezTo>
                      <a:pt x="157" y="13"/>
                      <a:pt x="157" y="13"/>
                      <a:pt x="157" y="13"/>
                    </a:cubicBezTo>
                    <a:cubicBezTo>
                      <a:pt x="162" y="13"/>
                      <a:pt x="162" y="13"/>
                      <a:pt x="162" y="13"/>
                    </a:cubicBezTo>
                    <a:cubicBezTo>
                      <a:pt x="145" y="4"/>
                      <a:pt x="125" y="0"/>
                      <a:pt x="105" y="0"/>
                    </a:cubicBezTo>
                    <a:cubicBezTo>
                      <a:pt x="63" y="0"/>
                      <a:pt x="25" y="19"/>
                      <a:pt x="0" y="49"/>
                    </a:cubicBezTo>
                    <a:cubicBezTo>
                      <a:pt x="0" y="49"/>
                      <a:pt x="0" y="49"/>
                      <a:pt x="0" y="49"/>
                    </a:cubicBezTo>
                    <a:lnTo>
                      <a:pt x="19" y="43"/>
                    </a:lnTo>
                    <a:close/>
                    <a:moveTo>
                      <a:pt x="110" y="13"/>
                    </a:moveTo>
                    <a:cubicBezTo>
                      <a:pt x="124" y="5"/>
                      <a:pt x="124" y="5"/>
                      <a:pt x="124" y="5"/>
                    </a:cubicBezTo>
                    <a:cubicBezTo>
                      <a:pt x="133" y="11"/>
                      <a:pt x="133" y="11"/>
                      <a:pt x="133" y="11"/>
                    </a:cubicBezTo>
                    <a:cubicBezTo>
                      <a:pt x="120" y="20"/>
                      <a:pt x="120" y="20"/>
                      <a:pt x="120" y="20"/>
                    </a:cubicBezTo>
                    <a:cubicBezTo>
                      <a:pt x="108" y="22"/>
                      <a:pt x="108" y="22"/>
                      <a:pt x="108" y="22"/>
                    </a:cubicBezTo>
                    <a:cubicBezTo>
                      <a:pt x="102" y="18"/>
                      <a:pt x="102" y="18"/>
                      <a:pt x="102" y="18"/>
                    </a:cubicBezTo>
                    <a:lnTo>
                      <a:pt x="110" y="13"/>
                    </a:lnTo>
                    <a:close/>
                    <a:moveTo>
                      <a:pt x="69" y="14"/>
                    </a:moveTo>
                    <a:cubicBezTo>
                      <a:pt x="75" y="17"/>
                      <a:pt x="75" y="17"/>
                      <a:pt x="75" y="17"/>
                    </a:cubicBezTo>
                    <a:cubicBezTo>
                      <a:pt x="83" y="14"/>
                      <a:pt x="83" y="14"/>
                      <a:pt x="83" y="14"/>
                    </a:cubicBezTo>
                    <a:cubicBezTo>
                      <a:pt x="88" y="22"/>
                      <a:pt x="88" y="22"/>
                      <a:pt x="88" y="22"/>
                    </a:cubicBezTo>
                    <a:cubicBezTo>
                      <a:pt x="69" y="27"/>
                      <a:pt x="69" y="27"/>
                      <a:pt x="69" y="27"/>
                    </a:cubicBezTo>
                    <a:cubicBezTo>
                      <a:pt x="60" y="21"/>
                      <a:pt x="60" y="21"/>
                      <a:pt x="60" y="21"/>
                    </a:cubicBezTo>
                    <a:cubicBezTo>
                      <a:pt x="60" y="21"/>
                      <a:pt x="69" y="16"/>
                      <a:pt x="69" y="14"/>
                    </a:cubicBezTo>
                    <a:close/>
                    <a:moveTo>
                      <a:pt x="69" y="14"/>
                    </a:moveTo>
                    <a:cubicBezTo>
                      <a:pt x="69" y="14"/>
                      <a:pt x="69" y="14"/>
                      <a:pt x="69" y="14"/>
                    </a:cubicBezTo>
                  </a:path>
                </a:pathLst>
              </a:custGeom>
              <a:grpFill/>
              <a:ln w="9525">
                <a:noFill/>
                <a:round/>
                <a:headEnd/>
                <a:tailEnd/>
              </a:ln>
            </p:spPr>
            <p:txBody>
              <a:bodyPr vert="horz" wrap="square" lIns="68579" tIns="34290" rIns="68579"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dirty="0"/>
              </a:p>
            </p:txBody>
          </p:sp>
        </p:grpSp>
      </p:grpSp>
      <p:grpSp>
        <p:nvGrpSpPr>
          <p:cNvPr id="54" name="Grupo 53"/>
          <p:cNvGrpSpPr/>
          <p:nvPr/>
        </p:nvGrpSpPr>
        <p:grpSpPr>
          <a:xfrm>
            <a:off x="2256113" y="9407825"/>
            <a:ext cx="943927" cy="943252"/>
            <a:chOff x="4132583" y="8727624"/>
            <a:chExt cx="943928" cy="943252"/>
          </a:xfrm>
        </p:grpSpPr>
        <p:sp>
          <p:nvSpPr>
            <p:cNvPr id="55" name="Text Placeholder 3"/>
            <p:cNvSpPr txBox="1">
              <a:spLocks/>
            </p:cNvSpPr>
            <p:nvPr/>
          </p:nvSpPr>
          <p:spPr>
            <a:xfrm>
              <a:off x="4195726" y="9320587"/>
              <a:ext cx="855262" cy="350289"/>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50000"/>
                </a:lnSpc>
              </a:pPr>
              <a:r>
                <a:rPr lang="en-US" sz="800" dirty="0">
                  <a:solidFill>
                    <a:schemeClr val="bg1"/>
                  </a:solidFill>
                </a:rPr>
                <a:t>952 30 10 69</a:t>
              </a:r>
            </a:p>
            <a:p>
              <a:pPr>
                <a:lnSpc>
                  <a:spcPct val="150000"/>
                </a:lnSpc>
              </a:pPr>
              <a:r>
                <a:rPr lang="en-US" sz="800" dirty="0">
                  <a:solidFill>
                    <a:schemeClr val="bg1"/>
                  </a:solidFill>
                </a:rPr>
                <a:t>636 59 09 73</a:t>
              </a:r>
            </a:p>
          </p:txBody>
        </p:sp>
        <p:sp>
          <p:nvSpPr>
            <p:cNvPr id="56" name="Title 2"/>
            <p:cNvSpPr txBox="1">
              <a:spLocks/>
            </p:cNvSpPr>
            <p:nvPr/>
          </p:nvSpPr>
          <p:spPr>
            <a:xfrm>
              <a:off x="4132583" y="9112612"/>
              <a:ext cx="943928" cy="166578"/>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50" b="1" dirty="0">
                  <a:solidFill>
                    <a:schemeClr val="bg1"/>
                  </a:solidFill>
                </a:rPr>
                <a:t>TELÉFONOS</a:t>
              </a:r>
            </a:p>
          </p:txBody>
        </p:sp>
        <p:sp>
          <p:nvSpPr>
            <p:cNvPr id="57" name="Freeform 121"/>
            <p:cNvSpPr>
              <a:spLocks noEditPoints="1"/>
            </p:cNvSpPr>
            <p:nvPr/>
          </p:nvSpPr>
          <p:spPr bwMode="auto">
            <a:xfrm>
              <a:off x="4503435" y="8727624"/>
              <a:ext cx="239845" cy="270650"/>
            </a:xfrm>
            <a:custGeom>
              <a:avLst/>
              <a:gdLst/>
              <a:ahLst/>
              <a:cxnLst>
                <a:cxn ang="0">
                  <a:pos x="256" y="248"/>
                </a:cxn>
                <a:cxn ang="0">
                  <a:pos x="247" y="253"/>
                </a:cxn>
                <a:cxn ang="0">
                  <a:pos x="242" y="244"/>
                </a:cxn>
                <a:cxn ang="0">
                  <a:pos x="236" y="204"/>
                </a:cxn>
                <a:cxn ang="0">
                  <a:pos x="214" y="199"/>
                </a:cxn>
                <a:cxn ang="0">
                  <a:pos x="171" y="236"/>
                </a:cxn>
                <a:cxn ang="0">
                  <a:pos x="127" y="281"/>
                </a:cxn>
                <a:cxn ang="0">
                  <a:pos x="68" y="299"/>
                </a:cxn>
                <a:cxn ang="0">
                  <a:pos x="62" y="298"/>
                </a:cxn>
                <a:cxn ang="0">
                  <a:pos x="12" y="274"/>
                </a:cxn>
                <a:cxn ang="0">
                  <a:pos x="16" y="225"/>
                </a:cxn>
                <a:cxn ang="0">
                  <a:pos x="9" y="215"/>
                </a:cxn>
                <a:cxn ang="0">
                  <a:pos x="12" y="191"/>
                </a:cxn>
                <a:cxn ang="0">
                  <a:pos x="60" y="154"/>
                </a:cxn>
                <a:cxn ang="0">
                  <a:pos x="71" y="151"/>
                </a:cxn>
                <a:cxn ang="0">
                  <a:pos x="84" y="158"/>
                </a:cxn>
                <a:cxn ang="0">
                  <a:pos x="102" y="181"/>
                </a:cxn>
                <a:cxn ang="0">
                  <a:pos x="150" y="146"/>
                </a:cxn>
                <a:cxn ang="0">
                  <a:pos x="184" y="98"/>
                </a:cxn>
                <a:cxn ang="0">
                  <a:pos x="161" y="79"/>
                </a:cxn>
                <a:cxn ang="0">
                  <a:pos x="158" y="56"/>
                </a:cxn>
                <a:cxn ang="0">
                  <a:pos x="194" y="7"/>
                </a:cxn>
                <a:cxn ang="0">
                  <a:pos x="208" y="0"/>
                </a:cxn>
                <a:cxn ang="0">
                  <a:pos x="218" y="3"/>
                </a:cxn>
                <a:cxn ang="0">
                  <a:pos x="246" y="25"/>
                </a:cxn>
                <a:cxn ang="0">
                  <a:pos x="246" y="25"/>
                </a:cxn>
                <a:cxn ang="0">
                  <a:pos x="247" y="25"/>
                </a:cxn>
                <a:cxn ang="0">
                  <a:pos x="247" y="26"/>
                </a:cxn>
                <a:cxn ang="0">
                  <a:pos x="247" y="26"/>
                </a:cxn>
                <a:cxn ang="0">
                  <a:pos x="248" y="27"/>
                </a:cxn>
                <a:cxn ang="0">
                  <a:pos x="248" y="27"/>
                </a:cxn>
                <a:cxn ang="0">
                  <a:pos x="249" y="29"/>
                </a:cxn>
                <a:cxn ang="0">
                  <a:pos x="249" y="29"/>
                </a:cxn>
                <a:cxn ang="0">
                  <a:pos x="181" y="178"/>
                </a:cxn>
                <a:cxn ang="0">
                  <a:pos x="49" y="248"/>
                </a:cxn>
                <a:cxn ang="0">
                  <a:pos x="49" y="248"/>
                </a:cxn>
                <a:cxn ang="0">
                  <a:pos x="34" y="246"/>
                </a:cxn>
                <a:cxn ang="0">
                  <a:pos x="34" y="246"/>
                </a:cxn>
                <a:cxn ang="0">
                  <a:pos x="33" y="246"/>
                </a:cxn>
                <a:cxn ang="0">
                  <a:pos x="32" y="246"/>
                </a:cxn>
                <a:cxn ang="0">
                  <a:pos x="32" y="245"/>
                </a:cxn>
                <a:cxn ang="0">
                  <a:pos x="31" y="245"/>
                </a:cxn>
                <a:cxn ang="0">
                  <a:pos x="31" y="244"/>
                </a:cxn>
                <a:cxn ang="0">
                  <a:pos x="30" y="244"/>
                </a:cxn>
                <a:cxn ang="0">
                  <a:pos x="30" y="244"/>
                </a:cxn>
                <a:cxn ang="0">
                  <a:pos x="26" y="238"/>
                </a:cxn>
                <a:cxn ang="0">
                  <a:pos x="24" y="266"/>
                </a:cxn>
                <a:cxn ang="0">
                  <a:pos x="120" y="269"/>
                </a:cxn>
                <a:cxn ang="0">
                  <a:pos x="159" y="228"/>
                </a:cxn>
                <a:cxn ang="0">
                  <a:pos x="212" y="184"/>
                </a:cxn>
                <a:cxn ang="0">
                  <a:pos x="247" y="194"/>
                </a:cxn>
                <a:cxn ang="0">
                  <a:pos x="256" y="248"/>
                </a:cxn>
                <a:cxn ang="0">
                  <a:pos x="256" y="248"/>
                </a:cxn>
                <a:cxn ang="0">
                  <a:pos x="256" y="248"/>
                </a:cxn>
              </a:cxnLst>
              <a:rect l="0" t="0" r="r" b="b"/>
              <a:pathLst>
                <a:path w="265" h="299">
                  <a:moveTo>
                    <a:pt x="256" y="248"/>
                  </a:moveTo>
                  <a:cubicBezTo>
                    <a:pt x="255" y="252"/>
                    <a:pt x="251" y="254"/>
                    <a:pt x="247" y="253"/>
                  </a:cubicBezTo>
                  <a:cubicBezTo>
                    <a:pt x="243" y="252"/>
                    <a:pt x="241" y="248"/>
                    <a:pt x="242" y="244"/>
                  </a:cubicBezTo>
                  <a:cubicBezTo>
                    <a:pt x="246" y="227"/>
                    <a:pt x="244" y="212"/>
                    <a:pt x="236" y="204"/>
                  </a:cubicBezTo>
                  <a:cubicBezTo>
                    <a:pt x="231" y="199"/>
                    <a:pt x="224" y="197"/>
                    <a:pt x="214" y="199"/>
                  </a:cubicBezTo>
                  <a:cubicBezTo>
                    <a:pt x="196" y="202"/>
                    <a:pt x="184" y="218"/>
                    <a:pt x="171" y="236"/>
                  </a:cubicBezTo>
                  <a:cubicBezTo>
                    <a:pt x="159" y="252"/>
                    <a:pt x="146" y="269"/>
                    <a:pt x="127" y="281"/>
                  </a:cubicBezTo>
                  <a:cubicBezTo>
                    <a:pt x="109" y="292"/>
                    <a:pt x="88" y="299"/>
                    <a:pt x="68" y="299"/>
                  </a:cubicBezTo>
                  <a:cubicBezTo>
                    <a:pt x="66" y="299"/>
                    <a:pt x="64" y="299"/>
                    <a:pt x="62" y="298"/>
                  </a:cubicBezTo>
                  <a:cubicBezTo>
                    <a:pt x="40" y="297"/>
                    <a:pt x="22" y="288"/>
                    <a:pt x="12" y="274"/>
                  </a:cubicBezTo>
                  <a:cubicBezTo>
                    <a:pt x="0" y="256"/>
                    <a:pt x="7" y="238"/>
                    <a:pt x="16" y="225"/>
                  </a:cubicBezTo>
                  <a:cubicBezTo>
                    <a:pt x="9" y="215"/>
                    <a:pt x="9" y="215"/>
                    <a:pt x="9" y="215"/>
                  </a:cubicBezTo>
                  <a:cubicBezTo>
                    <a:pt x="3" y="208"/>
                    <a:pt x="5" y="197"/>
                    <a:pt x="12" y="191"/>
                  </a:cubicBezTo>
                  <a:cubicBezTo>
                    <a:pt x="60" y="154"/>
                    <a:pt x="60" y="154"/>
                    <a:pt x="60" y="154"/>
                  </a:cubicBezTo>
                  <a:cubicBezTo>
                    <a:pt x="63" y="152"/>
                    <a:pt x="67" y="151"/>
                    <a:pt x="71" y="151"/>
                  </a:cubicBezTo>
                  <a:cubicBezTo>
                    <a:pt x="76" y="151"/>
                    <a:pt x="81" y="153"/>
                    <a:pt x="84" y="158"/>
                  </a:cubicBezTo>
                  <a:cubicBezTo>
                    <a:pt x="102" y="181"/>
                    <a:pt x="102" y="181"/>
                    <a:pt x="102" y="181"/>
                  </a:cubicBezTo>
                  <a:cubicBezTo>
                    <a:pt x="116" y="175"/>
                    <a:pt x="132" y="164"/>
                    <a:pt x="150" y="146"/>
                  </a:cubicBezTo>
                  <a:cubicBezTo>
                    <a:pt x="168" y="128"/>
                    <a:pt x="178" y="112"/>
                    <a:pt x="184" y="98"/>
                  </a:cubicBezTo>
                  <a:cubicBezTo>
                    <a:pt x="161" y="79"/>
                    <a:pt x="161" y="79"/>
                    <a:pt x="161" y="79"/>
                  </a:cubicBezTo>
                  <a:cubicBezTo>
                    <a:pt x="153" y="74"/>
                    <a:pt x="152" y="63"/>
                    <a:pt x="158" y="56"/>
                  </a:cubicBezTo>
                  <a:cubicBezTo>
                    <a:pt x="194" y="7"/>
                    <a:pt x="194" y="7"/>
                    <a:pt x="194" y="7"/>
                  </a:cubicBezTo>
                  <a:cubicBezTo>
                    <a:pt x="197" y="2"/>
                    <a:pt x="202" y="0"/>
                    <a:pt x="208" y="0"/>
                  </a:cubicBezTo>
                  <a:cubicBezTo>
                    <a:pt x="212" y="0"/>
                    <a:pt x="215" y="1"/>
                    <a:pt x="218" y="3"/>
                  </a:cubicBezTo>
                  <a:cubicBezTo>
                    <a:pt x="246" y="25"/>
                    <a:pt x="246" y="25"/>
                    <a:pt x="246" y="25"/>
                  </a:cubicBezTo>
                  <a:cubicBezTo>
                    <a:pt x="246" y="25"/>
                    <a:pt x="246" y="25"/>
                    <a:pt x="246" y="25"/>
                  </a:cubicBezTo>
                  <a:cubicBezTo>
                    <a:pt x="246" y="25"/>
                    <a:pt x="246" y="25"/>
                    <a:pt x="247" y="25"/>
                  </a:cubicBezTo>
                  <a:cubicBezTo>
                    <a:pt x="247" y="26"/>
                    <a:pt x="247" y="26"/>
                    <a:pt x="247" y="26"/>
                  </a:cubicBezTo>
                  <a:cubicBezTo>
                    <a:pt x="247" y="26"/>
                    <a:pt x="247" y="26"/>
                    <a:pt x="247" y="26"/>
                  </a:cubicBezTo>
                  <a:cubicBezTo>
                    <a:pt x="248" y="27"/>
                    <a:pt x="248" y="27"/>
                    <a:pt x="248" y="27"/>
                  </a:cubicBezTo>
                  <a:cubicBezTo>
                    <a:pt x="248" y="27"/>
                    <a:pt x="248" y="27"/>
                    <a:pt x="248" y="27"/>
                  </a:cubicBezTo>
                  <a:cubicBezTo>
                    <a:pt x="248" y="28"/>
                    <a:pt x="248" y="28"/>
                    <a:pt x="249" y="29"/>
                  </a:cubicBezTo>
                  <a:cubicBezTo>
                    <a:pt x="249" y="29"/>
                    <a:pt x="249" y="29"/>
                    <a:pt x="249" y="29"/>
                  </a:cubicBezTo>
                  <a:cubicBezTo>
                    <a:pt x="249" y="31"/>
                    <a:pt x="265" y="93"/>
                    <a:pt x="181" y="178"/>
                  </a:cubicBezTo>
                  <a:cubicBezTo>
                    <a:pt x="121" y="239"/>
                    <a:pt x="72" y="248"/>
                    <a:pt x="49" y="248"/>
                  </a:cubicBezTo>
                  <a:cubicBezTo>
                    <a:pt x="49" y="248"/>
                    <a:pt x="49" y="248"/>
                    <a:pt x="49" y="248"/>
                  </a:cubicBezTo>
                  <a:cubicBezTo>
                    <a:pt x="40" y="248"/>
                    <a:pt x="34" y="246"/>
                    <a:pt x="34" y="246"/>
                  </a:cubicBezTo>
                  <a:cubicBezTo>
                    <a:pt x="34" y="246"/>
                    <a:pt x="34" y="246"/>
                    <a:pt x="34" y="246"/>
                  </a:cubicBezTo>
                  <a:cubicBezTo>
                    <a:pt x="33" y="246"/>
                    <a:pt x="33" y="246"/>
                    <a:pt x="33" y="246"/>
                  </a:cubicBezTo>
                  <a:cubicBezTo>
                    <a:pt x="33" y="246"/>
                    <a:pt x="33" y="246"/>
                    <a:pt x="32" y="246"/>
                  </a:cubicBezTo>
                  <a:cubicBezTo>
                    <a:pt x="32" y="245"/>
                    <a:pt x="32" y="245"/>
                    <a:pt x="32" y="245"/>
                  </a:cubicBezTo>
                  <a:cubicBezTo>
                    <a:pt x="31" y="245"/>
                    <a:pt x="31" y="245"/>
                    <a:pt x="31" y="245"/>
                  </a:cubicBezTo>
                  <a:cubicBezTo>
                    <a:pt x="31" y="245"/>
                    <a:pt x="31" y="244"/>
                    <a:pt x="31" y="244"/>
                  </a:cubicBezTo>
                  <a:cubicBezTo>
                    <a:pt x="30" y="244"/>
                    <a:pt x="30" y="244"/>
                    <a:pt x="30" y="244"/>
                  </a:cubicBezTo>
                  <a:cubicBezTo>
                    <a:pt x="30" y="244"/>
                    <a:pt x="30" y="244"/>
                    <a:pt x="30" y="244"/>
                  </a:cubicBezTo>
                  <a:cubicBezTo>
                    <a:pt x="26" y="238"/>
                    <a:pt x="26" y="238"/>
                    <a:pt x="26" y="238"/>
                  </a:cubicBezTo>
                  <a:cubicBezTo>
                    <a:pt x="21" y="245"/>
                    <a:pt x="17" y="256"/>
                    <a:pt x="24" y="266"/>
                  </a:cubicBezTo>
                  <a:cubicBezTo>
                    <a:pt x="38" y="286"/>
                    <a:pt x="82" y="292"/>
                    <a:pt x="120" y="269"/>
                  </a:cubicBezTo>
                  <a:cubicBezTo>
                    <a:pt x="136" y="258"/>
                    <a:pt x="148" y="243"/>
                    <a:pt x="159" y="228"/>
                  </a:cubicBezTo>
                  <a:cubicBezTo>
                    <a:pt x="174" y="208"/>
                    <a:pt x="188" y="189"/>
                    <a:pt x="212" y="184"/>
                  </a:cubicBezTo>
                  <a:cubicBezTo>
                    <a:pt x="226" y="182"/>
                    <a:pt x="238" y="185"/>
                    <a:pt x="247" y="194"/>
                  </a:cubicBezTo>
                  <a:cubicBezTo>
                    <a:pt x="258" y="206"/>
                    <a:pt x="261" y="226"/>
                    <a:pt x="256" y="248"/>
                  </a:cubicBezTo>
                  <a:close/>
                  <a:moveTo>
                    <a:pt x="256" y="248"/>
                  </a:moveTo>
                  <a:cubicBezTo>
                    <a:pt x="256" y="248"/>
                    <a:pt x="256" y="248"/>
                    <a:pt x="256" y="248"/>
                  </a:cubicBezTo>
                </a:path>
              </a:pathLst>
            </a:custGeom>
            <a:solidFill>
              <a:schemeClr val="bg1"/>
            </a:solidFill>
            <a:ln w="9525">
              <a:noFill/>
              <a:round/>
              <a:headEnd/>
              <a:tailEnd/>
            </a:ln>
          </p:spPr>
          <p:txBody>
            <a:bodyPr vert="horz" wrap="square" lIns="68579" tIns="34290" rIns="68579"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dirty="0"/>
            </a:p>
          </p:txBody>
        </p:sp>
      </p:grpSp>
      <p:sp>
        <p:nvSpPr>
          <p:cNvPr id="62" name="Rectangle 104"/>
          <p:cNvSpPr/>
          <p:nvPr/>
        </p:nvSpPr>
        <p:spPr bwMode="auto">
          <a:xfrm rot="16200000" flipV="1">
            <a:off x="3755666" y="5981248"/>
            <a:ext cx="23420" cy="6552218"/>
          </a:xfrm>
          <a:prstGeom prst="rect">
            <a:avLst/>
          </a:prstGeom>
          <a:solidFill>
            <a:schemeClr val="bg1"/>
          </a:solidFill>
          <a:ln w="12700">
            <a:noFill/>
            <a:round/>
            <a:headEnd/>
            <a:tailEnd/>
          </a:ln>
        </p:spPr>
        <p:txBody>
          <a:bodyPr vert="horz" wrap="square" lIns="68579" tIns="34290" rIns="68579" bIns="34290" numCol="1" rtlCol="0" anchor="t" anchorCtr="0" compatLnSpc="1">
            <a:prstTxWarp prst="textNoShape">
              <a:avLst/>
            </a:prstTxWarp>
          </a:bodyPr>
          <a:lstStyle/>
          <a:p>
            <a:pPr algn="ctr"/>
            <a:endParaRPr lang="en-US" sz="1349" dirty="0"/>
          </a:p>
        </p:txBody>
      </p:sp>
      <p:sp>
        <p:nvSpPr>
          <p:cNvPr id="3" name="2 Rectángulo"/>
          <p:cNvSpPr/>
          <p:nvPr/>
        </p:nvSpPr>
        <p:spPr>
          <a:xfrm>
            <a:off x="3200040" y="1487623"/>
            <a:ext cx="3411001" cy="2985433"/>
          </a:xfrm>
          <a:prstGeom prst="rect">
            <a:avLst/>
          </a:prstGeom>
        </p:spPr>
        <p:txBody>
          <a:bodyPr wrap="square">
            <a:spAutoFit/>
          </a:bodyPr>
          <a:lstStyle/>
          <a:p>
            <a:pPr lvl="0"/>
            <a:r>
              <a:rPr lang="es-ES" sz="1600" b="1" dirty="0">
                <a:latin typeface="Arial Narrow" panose="020B0606020202030204" pitchFamily="34" charset="0"/>
              </a:rPr>
              <a:t>               Cartas de presentación | Pág. 3       </a:t>
            </a:r>
            <a:endParaRPr lang="es-ES" sz="1600" b="1" dirty="0">
              <a:solidFill>
                <a:prstClr val="black"/>
              </a:solidFill>
              <a:latin typeface="Arial Narrow" panose="020B0606020202030204" pitchFamily="34" charset="0"/>
            </a:endParaRPr>
          </a:p>
          <a:p>
            <a:pPr lvl="0"/>
            <a:r>
              <a:rPr lang="es-ES" sz="1600" b="1" dirty="0">
                <a:latin typeface="Arial Narrow" panose="020B0606020202030204" pitchFamily="34" charset="0"/>
              </a:rPr>
              <a:t>                    Órgano de gobierno | Pág. 6</a:t>
            </a:r>
            <a:endParaRPr lang="es-ES" sz="1600" b="1" dirty="0">
              <a:solidFill>
                <a:prstClr val="black"/>
              </a:solidFill>
              <a:latin typeface="Arial Narrow" panose="020B0606020202030204" pitchFamily="34" charset="0"/>
            </a:endParaRPr>
          </a:p>
          <a:p>
            <a:pPr lvl="0"/>
            <a:r>
              <a:rPr lang="es-ES" sz="1600" b="1" dirty="0">
                <a:latin typeface="Arial Narrow" panose="020B0606020202030204" pitchFamily="34" charset="0"/>
              </a:rPr>
              <a:t>                            Nuestros datos | Pág. 7</a:t>
            </a:r>
            <a:endParaRPr lang="es-ES" sz="1600" b="1" dirty="0">
              <a:solidFill>
                <a:prstClr val="black"/>
              </a:solidFill>
              <a:latin typeface="Arial Narrow" panose="020B0606020202030204" pitchFamily="34" charset="0"/>
            </a:endParaRPr>
          </a:p>
          <a:p>
            <a:pPr lvl="0"/>
            <a:r>
              <a:rPr lang="es-ES" sz="1600" b="1" dirty="0">
                <a:latin typeface="Arial Narrow" panose="020B0606020202030204" pitchFamily="34" charset="0"/>
              </a:rPr>
              <a:t>                      Nuestros servicios | Pág. 8</a:t>
            </a:r>
          </a:p>
          <a:p>
            <a:pPr lvl="0"/>
            <a:r>
              <a:rPr lang="es-ES" sz="1600" b="1" dirty="0">
                <a:latin typeface="Arial Narrow" panose="020B0606020202030204" pitchFamily="34" charset="0"/>
              </a:rPr>
              <a:t>                           Nuestro trabajo | Pág. 18</a:t>
            </a:r>
          </a:p>
          <a:p>
            <a:pPr lvl="0"/>
            <a:r>
              <a:rPr lang="es-ES" sz="1600" b="1" dirty="0">
                <a:latin typeface="Arial Narrow" panose="020B0606020202030204" pitchFamily="34" charset="0"/>
              </a:rPr>
              <a:t>                                  Actividades | Pág. 21</a:t>
            </a:r>
          </a:p>
          <a:p>
            <a:pPr lvl="0"/>
            <a:r>
              <a:rPr lang="es-ES" sz="1600" b="1" dirty="0">
                <a:latin typeface="Arial Narrow" panose="020B0606020202030204" pitchFamily="34" charset="0"/>
              </a:rPr>
              <a:t>                           Colaboraciones | Pág. 23</a:t>
            </a:r>
          </a:p>
          <a:p>
            <a:r>
              <a:rPr lang="es-ES" sz="1600" b="1" dirty="0">
                <a:latin typeface="Arial Narrow" panose="020B0606020202030204" pitchFamily="34" charset="0"/>
              </a:rPr>
              <a:t>                     Impacto en medios | Pág. 26</a:t>
            </a:r>
            <a:endParaRPr lang="es-ES" sz="1600" b="1" dirty="0">
              <a:solidFill>
                <a:prstClr val="black"/>
              </a:solidFill>
              <a:latin typeface="Arial Narrow" panose="020B0606020202030204" pitchFamily="34" charset="0"/>
            </a:endParaRPr>
          </a:p>
          <a:p>
            <a:r>
              <a:rPr lang="es-ES" sz="1600" b="1" dirty="0">
                <a:latin typeface="Arial Narrow" panose="020B0606020202030204" pitchFamily="34" charset="0"/>
              </a:rPr>
              <a:t>                          Agradecimiento | Pág. 27</a:t>
            </a:r>
            <a:endParaRPr lang="es-ES" sz="1600" b="1" dirty="0">
              <a:solidFill>
                <a:prstClr val="black"/>
              </a:solidFill>
              <a:latin typeface="Arial Narrow" panose="020B0606020202030204" pitchFamily="34" charset="0"/>
            </a:endParaRPr>
          </a:p>
          <a:p>
            <a:endParaRPr lang="es-ES" sz="1600" b="1" dirty="0">
              <a:solidFill>
                <a:prstClr val="black"/>
              </a:solidFill>
              <a:latin typeface="Arial Narrow" panose="020B0606020202030204" pitchFamily="34" charset="0"/>
            </a:endParaRPr>
          </a:p>
          <a:p>
            <a:endParaRPr lang="es-ES" sz="1400" b="1" dirty="0">
              <a:solidFill>
                <a:prstClr val="black"/>
              </a:solidFill>
              <a:latin typeface="Arial Narrow" panose="020B0606020202030204" pitchFamily="34" charset="0"/>
            </a:endParaRPr>
          </a:p>
          <a:p>
            <a:pPr lvl="0" algn="r"/>
            <a:endParaRPr lang="es-ES" sz="1400" b="1" dirty="0">
              <a:solidFill>
                <a:prstClr val="black"/>
              </a:solidFill>
              <a:latin typeface="Arial Narrow" panose="020B0606020202030204" pitchFamily="34" charset="0"/>
            </a:endParaRPr>
          </a:p>
        </p:txBody>
      </p:sp>
      <p:pic>
        <p:nvPicPr>
          <p:cNvPr id="10" name="Picture 9" descr="A person in a black hoodie with a red bandana on their head&#10;&#10;Description automatically generated">
            <a:extLst>
              <a:ext uri="{FF2B5EF4-FFF2-40B4-BE49-F238E27FC236}">
                <a16:creationId xmlns:a16="http://schemas.microsoft.com/office/drawing/2014/main" id="{639B899C-62E4-EFBC-7E7D-BB3492B2D8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478" b="23843"/>
          <a:stretch/>
        </p:blipFill>
        <p:spPr>
          <a:xfrm>
            <a:off x="1903041" y="4858580"/>
            <a:ext cx="3753592" cy="4449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5079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outVertical)">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531445" y="4102781"/>
            <a:ext cx="6771544" cy="369332"/>
          </a:xfrm>
          <a:prstGeom prst="rect">
            <a:avLst/>
          </a:prstGeom>
          <a:noFill/>
        </p:spPr>
        <p:txBody>
          <a:bodyPr wrap="square" rtlCol="0">
            <a:spAutoFit/>
          </a:bodyPr>
          <a:lstStyle/>
          <a:p>
            <a:pPr algn="just"/>
            <a:r>
              <a:rPr lang="es-ES" b="1" dirty="0">
                <a:solidFill>
                  <a:schemeClr val="tx1">
                    <a:lumMod val="65000"/>
                    <a:lumOff val="35000"/>
                  </a:schemeClr>
                </a:solidFill>
                <a:latin typeface="Dosis" pitchFamily="2" charset="0"/>
              </a:rPr>
              <a:t>Reiki</a:t>
            </a:r>
          </a:p>
        </p:txBody>
      </p:sp>
      <p:sp>
        <p:nvSpPr>
          <p:cNvPr id="2" name="CuadroTexto 22">
            <a:extLst>
              <a:ext uri="{FF2B5EF4-FFF2-40B4-BE49-F238E27FC236}">
                <a16:creationId xmlns:a16="http://schemas.microsoft.com/office/drawing/2014/main" id="{D4D15395-79A0-E7A7-D65E-6F2DAFB55F7A}"/>
              </a:ext>
            </a:extLst>
          </p:cNvPr>
          <p:cNvSpPr txBox="1"/>
          <p:nvPr/>
        </p:nvSpPr>
        <p:spPr>
          <a:xfrm>
            <a:off x="531445" y="4392574"/>
            <a:ext cx="7191315" cy="458011"/>
          </a:xfrm>
          <a:prstGeom prst="rect">
            <a:avLst/>
          </a:prstGeom>
          <a:noFill/>
        </p:spPr>
        <p:txBody>
          <a:bodyPr wrap="square" rtlCol="0">
            <a:spAutoFit/>
          </a:bodyPr>
          <a:lstStyle/>
          <a:p>
            <a:pPr marL="0" marR="0">
              <a:lnSpc>
                <a:spcPct val="107000"/>
              </a:lnSpc>
              <a:spcBef>
                <a:spcPts val="0"/>
              </a:spcBef>
              <a:spcAft>
                <a:spcPts val="800"/>
              </a:spcAft>
            </a:pPr>
            <a:r>
              <a:rPr lang="es-ES" sz="2400" b="1" kern="100" dirty="0">
                <a:solidFill>
                  <a:srgbClr val="7DBA04"/>
                </a:solidFill>
                <a:effectLst/>
                <a:latin typeface="Dosis" pitchFamily="2" charset="0"/>
                <a:ea typeface="Calibri" panose="020F0502020204030204" pitchFamily="34" charset="0"/>
                <a:cs typeface="Times New Roman" panose="02020603050405020304" pitchFamily="18" charset="0"/>
              </a:rPr>
              <a:t>372 Sesiones</a:t>
            </a:r>
          </a:p>
        </p:txBody>
      </p:sp>
      <p:pic>
        <p:nvPicPr>
          <p:cNvPr id="6" name="Imagen 5">
            <a:extLst>
              <a:ext uri="{FF2B5EF4-FFF2-40B4-BE49-F238E27FC236}">
                <a16:creationId xmlns:a16="http://schemas.microsoft.com/office/drawing/2014/main" id="{C805F281-9C00-E77A-7212-701BE4A1FA75}"/>
              </a:ext>
            </a:extLst>
          </p:cNvPr>
          <p:cNvPicPr>
            <a:picLocks noChangeAspect="1"/>
          </p:cNvPicPr>
          <p:nvPr/>
        </p:nvPicPr>
        <p:blipFill rotWithShape="1">
          <a:blip r:embed="rId2"/>
          <a:srcRect l="10474"/>
          <a:stretch/>
        </p:blipFill>
        <p:spPr>
          <a:xfrm>
            <a:off x="531445" y="1391255"/>
            <a:ext cx="3148579" cy="26377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6" descr="A person massaging a person's back&#10;&#10;Description automatically generated">
            <a:extLst>
              <a:ext uri="{FF2B5EF4-FFF2-40B4-BE49-F238E27FC236}">
                <a16:creationId xmlns:a16="http://schemas.microsoft.com/office/drawing/2014/main" id="{45A0A68D-F9F1-0395-58B7-6377BF51C7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288" r="13525"/>
          <a:stretch/>
        </p:blipFill>
        <p:spPr>
          <a:xfrm>
            <a:off x="4019144" y="1391255"/>
            <a:ext cx="2965127" cy="26396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ítulo 1">
            <a:extLst>
              <a:ext uri="{FF2B5EF4-FFF2-40B4-BE49-F238E27FC236}">
                <a16:creationId xmlns:a16="http://schemas.microsoft.com/office/drawing/2014/main" id="{12AE9CDC-BDA2-B58E-AEC5-5EEB78B0B2D1}"/>
              </a:ext>
            </a:extLst>
          </p:cNvPr>
          <p:cNvSpPr txBox="1">
            <a:spLocks/>
          </p:cNvSpPr>
          <p:nvPr/>
        </p:nvSpPr>
        <p:spPr>
          <a:xfrm>
            <a:off x="156482" y="193953"/>
            <a:ext cx="6520220" cy="1042582"/>
          </a:xfrm>
          <a:prstGeom prst="rect">
            <a:avLst/>
          </a:prstGeom>
        </p:spPr>
        <p:txBody>
          <a:bodyPr vert="horz" lIns="91440" tIns="45720" rIns="91440" bIns="45720" rtlCol="0" anchor="ctr">
            <a:normAutofit fontScale="90000"/>
          </a:bodyPr>
          <a:lstStyle>
            <a:lvl1pPr algn="l" defTabSz="755911" rtl="0" eaLnBrk="1" latinLnBrk="0" hangingPunct="1">
              <a:lnSpc>
                <a:spcPct val="90000"/>
              </a:lnSpc>
              <a:spcBef>
                <a:spcPct val="0"/>
              </a:spcBef>
              <a:buNone/>
              <a:defRPr sz="3637" kern="1200">
                <a:solidFill>
                  <a:schemeClr val="tx1"/>
                </a:solidFill>
                <a:latin typeface="+mj-lt"/>
                <a:ea typeface="+mj-ea"/>
                <a:cs typeface="+mj-cs"/>
              </a:defRPr>
            </a:lvl1pPr>
          </a:lstStyle>
          <a:p>
            <a:pPr>
              <a:lnSpc>
                <a:spcPct val="100000"/>
              </a:lnSpc>
            </a:pPr>
            <a:r>
              <a:rPr lang="es-ES" sz="2800" dirty="0"/>
              <a:t>NUESTRO TRABAJO</a:t>
            </a:r>
            <a:br>
              <a:rPr lang="es-ES" sz="2800" dirty="0"/>
            </a:br>
            <a:r>
              <a:rPr lang="es-ES" sz="4000" b="1" dirty="0">
                <a:solidFill>
                  <a:srgbClr val="7EBA00"/>
                </a:solidFill>
                <a:latin typeface="Dosis" pitchFamily="2" charset="0"/>
                <a:ea typeface="Adobe Gothic Std B" panose="020B0800000000000000" pitchFamily="34" charset="-128"/>
              </a:rPr>
              <a:t>SESIONES REALIZADAS EN 2023</a:t>
            </a:r>
            <a:endParaRPr lang="es-ES" sz="2400" b="1" dirty="0">
              <a:solidFill>
                <a:srgbClr val="7EBA00"/>
              </a:solidFill>
              <a:latin typeface="Dosis" pitchFamily="2" charset="0"/>
            </a:endParaRPr>
          </a:p>
        </p:txBody>
      </p:sp>
      <p:cxnSp>
        <p:nvCxnSpPr>
          <p:cNvPr id="10" name="Conector recto 9">
            <a:extLst>
              <a:ext uri="{FF2B5EF4-FFF2-40B4-BE49-F238E27FC236}">
                <a16:creationId xmlns:a16="http://schemas.microsoft.com/office/drawing/2014/main" id="{97871B73-371F-B257-5C20-E2E77C99B41F}"/>
              </a:ext>
            </a:extLst>
          </p:cNvPr>
          <p:cNvCxnSpPr>
            <a:cxnSpLocks/>
          </p:cNvCxnSpPr>
          <p:nvPr/>
        </p:nvCxnSpPr>
        <p:spPr>
          <a:xfrm flipV="1">
            <a:off x="231035" y="1236535"/>
            <a:ext cx="6124045" cy="8344"/>
          </a:xfrm>
          <a:prstGeom prst="line">
            <a:avLst/>
          </a:prstGeom>
        </p:spPr>
        <p:style>
          <a:lnRef idx="1">
            <a:schemeClr val="dk1"/>
          </a:lnRef>
          <a:fillRef idx="0">
            <a:schemeClr val="dk1"/>
          </a:fillRef>
          <a:effectRef idx="0">
            <a:schemeClr val="dk1"/>
          </a:effectRef>
          <a:fontRef idx="minor">
            <a:schemeClr val="tx1"/>
          </a:fontRef>
        </p:style>
      </p:cxnSp>
      <p:sp>
        <p:nvSpPr>
          <p:cNvPr id="12" name="CuadroTexto 16">
            <a:extLst>
              <a:ext uri="{FF2B5EF4-FFF2-40B4-BE49-F238E27FC236}">
                <a16:creationId xmlns:a16="http://schemas.microsoft.com/office/drawing/2014/main" id="{1B958E54-EC53-2619-2F5E-E832190C19BC}"/>
              </a:ext>
            </a:extLst>
          </p:cNvPr>
          <p:cNvSpPr txBox="1"/>
          <p:nvPr/>
        </p:nvSpPr>
        <p:spPr>
          <a:xfrm>
            <a:off x="231035" y="10312112"/>
            <a:ext cx="6367989" cy="307905"/>
          </a:xfrm>
          <a:prstGeom prst="rect">
            <a:avLst/>
          </a:prstGeom>
          <a:noFill/>
        </p:spPr>
        <p:txBody>
          <a:bodyPr wrap="square" rtlCol="0">
            <a:spAutoFit/>
          </a:bodyPr>
          <a:lstStyle/>
          <a:p>
            <a:r>
              <a:rPr lang="es-ES" sz="1401" b="1" dirty="0"/>
              <a:t>PÁG</a:t>
            </a:r>
            <a:r>
              <a:rPr lang="es-ES" sz="1401" dirty="0"/>
              <a:t>. </a:t>
            </a:r>
            <a:r>
              <a:rPr lang="es-ES" sz="1401" b="1" dirty="0"/>
              <a:t>20</a:t>
            </a:r>
            <a:r>
              <a:rPr lang="es-ES" sz="1401" dirty="0"/>
              <a:t>     NUESTRO TRABAJO|SESIONES REALIZADAS EN 2023</a:t>
            </a:r>
          </a:p>
        </p:txBody>
      </p:sp>
      <p:sp>
        <p:nvSpPr>
          <p:cNvPr id="13" name="CuadroTexto 12">
            <a:extLst>
              <a:ext uri="{FF2B5EF4-FFF2-40B4-BE49-F238E27FC236}">
                <a16:creationId xmlns:a16="http://schemas.microsoft.com/office/drawing/2014/main" id="{13648D39-4D34-7290-95F2-2F6DF3A150D2}"/>
              </a:ext>
            </a:extLst>
          </p:cNvPr>
          <p:cNvSpPr txBox="1"/>
          <p:nvPr/>
        </p:nvSpPr>
        <p:spPr>
          <a:xfrm>
            <a:off x="499845" y="4823100"/>
            <a:ext cx="6771543" cy="738664"/>
          </a:xfrm>
          <a:prstGeom prst="rect">
            <a:avLst/>
          </a:prstGeom>
          <a:noFill/>
        </p:spPr>
        <p:txBody>
          <a:bodyPr wrap="square" rtlCol="0">
            <a:spAutoFit/>
          </a:bodyPr>
          <a:lstStyle/>
          <a:p>
            <a:pPr algn="just"/>
            <a:r>
              <a:rPr lang="es-ES" sz="1400" dirty="0">
                <a:solidFill>
                  <a:schemeClr val="tx1">
                    <a:lumMod val="75000"/>
                    <a:lumOff val="25000"/>
                  </a:schemeClr>
                </a:solidFill>
              </a:rPr>
              <a:t>El papel que ofrece el Reiki y las terapias de relajación en Fundación Olivares está conectado muy directamente con el amor incondicional de entrega y acompañamiento hacia los niños y sus familiares.</a:t>
            </a:r>
          </a:p>
        </p:txBody>
      </p:sp>
      <p:sp>
        <p:nvSpPr>
          <p:cNvPr id="14" name="TextBox 4">
            <a:extLst>
              <a:ext uri="{FF2B5EF4-FFF2-40B4-BE49-F238E27FC236}">
                <a16:creationId xmlns:a16="http://schemas.microsoft.com/office/drawing/2014/main" id="{5FCF07E9-84A6-82B6-AC74-10A60E7A8F7B}"/>
              </a:ext>
            </a:extLst>
          </p:cNvPr>
          <p:cNvSpPr txBox="1"/>
          <p:nvPr/>
        </p:nvSpPr>
        <p:spPr>
          <a:xfrm>
            <a:off x="482372" y="5561764"/>
            <a:ext cx="3197652" cy="1066959"/>
          </a:xfrm>
          <a:prstGeom prst="rect">
            <a:avLst/>
          </a:prstGeom>
          <a:noFill/>
        </p:spPr>
        <p:txBody>
          <a:bodyPr wrap="square">
            <a:spAutoFit/>
          </a:bodyPr>
          <a:lstStyle/>
          <a:p>
            <a:pPr marL="0" marR="0">
              <a:spcBef>
                <a:spcPts val="0"/>
              </a:spcBef>
              <a:spcAft>
                <a:spcPts val="800"/>
              </a:spcAft>
            </a:pPr>
            <a:r>
              <a:rPr lang="es-ES" sz="1600" b="1" dirty="0"/>
              <a:t>Niños y adolescentes: 105       </a:t>
            </a:r>
          </a:p>
          <a:p>
            <a:pPr marL="0" marR="0">
              <a:spcBef>
                <a:spcPts val="0"/>
              </a:spcBef>
              <a:spcAft>
                <a:spcPts val="800"/>
              </a:spcAft>
            </a:pPr>
            <a:r>
              <a:rPr lang="es-ES" sz="1600" b="1" dirty="0"/>
              <a:t>Padres/madres: 91      </a:t>
            </a:r>
          </a:p>
          <a:p>
            <a:pPr marL="0" marR="0">
              <a:spcBef>
                <a:spcPts val="0"/>
              </a:spcBef>
              <a:spcAft>
                <a:spcPts val="800"/>
              </a:spcAft>
            </a:pPr>
            <a:r>
              <a:rPr lang="es-ES" sz="1600" b="1" dirty="0"/>
              <a:t>Personal sanitario: 176</a:t>
            </a:r>
          </a:p>
        </p:txBody>
      </p:sp>
      <p:sp>
        <p:nvSpPr>
          <p:cNvPr id="15" name="CuadroTexto 14">
            <a:extLst>
              <a:ext uri="{FF2B5EF4-FFF2-40B4-BE49-F238E27FC236}">
                <a16:creationId xmlns:a16="http://schemas.microsoft.com/office/drawing/2014/main" id="{93F86145-DEAE-659D-1758-B47869205424}"/>
              </a:ext>
            </a:extLst>
          </p:cNvPr>
          <p:cNvSpPr txBox="1"/>
          <p:nvPr/>
        </p:nvSpPr>
        <p:spPr>
          <a:xfrm>
            <a:off x="3890284" y="4188971"/>
            <a:ext cx="1277522" cy="369332"/>
          </a:xfrm>
          <a:prstGeom prst="rect">
            <a:avLst/>
          </a:prstGeom>
          <a:noFill/>
        </p:spPr>
        <p:txBody>
          <a:bodyPr wrap="square" rtlCol="0">
            <a:spAutoFit/>
          </a:bodyPr>
          <a:lstStyle/>
          <a:p>
            <a:pPr algn="just"/>
            <a:r>
              <a:rPr lang="es-ES" b="1" dirty="0">
                <a:solidFill>
                  <a:schemeClr val="tx1">
                    <a:lumMod val="65000"/>
                    <a:lumOff val="35000"/>
                  </a:schemeClr>
                </a:solidFill>
                <a:latin typeface="Dosis" pitchFamily="2" charset="0"/>
              </a:rPr>
              <a:t>Shiatsu </a:t>
            </a:r>
          </a:p>
        </p:txBody>
      </p:sp>
      <p:sp>
        <p:nvSpPr>
          <p:cNvPr id="17" name="CuadroTexto 16">
            <a:extLst>
              <a:ext uri="{FF2B5EF4-FFF2-40B4-BE49-F238E27FC236}">
                <a16:creationId xmlns:a16="http://schemas.microsoft.com/office/drawing/2014/main" id="{3EF4C210-37F4-039D-0DBF-F2B91E48D1D5}"/>
              </a:ext>
            </a:extLst>
          </p:cNvPr>
          <p:cNvSpPr txBox="1"/>
          <p:nvPr/>
        </p:nvSpPr>
        <p:spPr>
          <a:xfrm>
            <a:off x="3890284" y="4426516"/>
            <a:ext cx="3864076" cy="461665"/>
          </a:xfrm>
          <a:prstGeom prst="rect">
            <a:avLst/>
          </a:prstGeom>
          <a:noFill/>
        </p:spPr>
        <p:txBody>
          <a:bodyPr wrap="square">
            <a:spAutoFit/>
          </a:bodyPr>
          <a:lstStyle/>
          <a:p>
            <a:r>
              <a:rPr lang="es-ES" sz="2400" b="1" kern="100" dirty="0">
                <a:solidFill>
                  <a:srgbClr val="7DBA04"/>
                </a:solidFill>
                <a:effectLst/>
                <a:latin typeface="Dosis" pitchFamily="2" charset="0"/>
                <a:ea typeface="Calibri" panose="020F0502020204030204" pitchFamily="34" charset="0"/>
                <a:cs typeface="Times New Roman" panose="02020603050405020304" pitchFamily="18" charset="0"/>
              </a:rPr>
              <a:t>54 Sesiones</a:t>
            </a:r>
            <a:endParaRPr lang="es-ES" sz="2400" dirty="0"/>
          </a:p>
        </p:txBody>
      </p:sp>
      <p:sp>
        <p:nvSpPr>
          <p:cNvPr id="18" name="TextBox 4">
            <a:extLst>
              <a:ext uri="{FF2B5EF4-FFF2-40B4-BE49-F238E27FC236}">
                <a16:creationId xmlns:a16="http://schemas.microsoft.com/office/drawing/2014/main" id="{110CFED2-45C6-6853-05E1-C773D7759705}"/>
              </a:ext>
            </a:extLst>
          </p:cNvPr>
          <p:cNvSpPr txBox="1"/>
          <p:nvPr/>
        </p:nvSpPr>
        <p:spPr>
          <a:xfrm>
            <a:off x="4073736" y="5524574"/>
            <a:ext cx="3197652" cy="338554"/>
          </a:xfrm>
          <a:prstGeom prst="rect">
            <a:avLst/>
          </a:prstGeom>
          <a:noFill/>
        </p:spPr>
        <p:txBody>
          <a:bodyPr wrap="square">
            <a:spAutoFit/>
          </a:bodyPr>
          <a:lstStyle/>
          <a:p>
            <a:pPr marL="0" marR="0" algn="r">
              <a:spcBef>
                <a:spcPts val="0"/>
              </a:spcBef>
              <a:spcAft>
                <a:spcPts val="800"/>
              </a:spcAft>
            </a:pPr>
            <a:r>
              <a:rPr lang="es-ES" sz="1600" b="1" dirty="0"/>
              <a:t>Padres/madres: 54     </a:t>
            </a:r>
          </a:p>
        </p:txBody>
      </p:sp>
      <p:sp>
        <p:nvSpPr>
          <p:cNvPr id="20" name="TextBox 6">
            <a:extLst>
              <a:ext uri="{FF2B5EF4-FFF2-40B4-BE49-F238E27FC236}">
                <a16:creationId xmlns:a16="http://schemas.microsoft.com/office/drawing/2014/main" id="{A8A5DE22-F859-5ECE-DF3B-B5C0532C3CAD}"/>
              </a:ext>
            </a:extLst>
          </p:cNvPr>
          <p:cNvSpPr txBox="1"/>
          <p:nvPr/>
        </p:nvSpPr>
        <p:spPr>
          <a:xfrm>
            <a:off x="236825" y="6760446"/>
            <a:ext cx="4292220" cy="640816"/>
          </a:xfrm>
          <a:prstGeom prst="rect">
            <a:avLst/>
          </a:prstGeom>
          <a:noFill/>
        </p:spPr>
        <p:txBody>
          <a:bodyPr wrap="square">
            <a:spAutoFit/>
          </a:bodyPr>
          <a:lstStyle/>
          <a:p>
            <a:pPr marL="0" marR="0">
              <a:lnSpc>
                <a:spcPct val="107000"/>
              </a:lnSpc>
              <a:spcBef>
                <a:spcPts val="0"/>
              </a:spcBef>
              <a:spcAft>
                <a:spcPts val="800"/>
              </a:spcAft>
            </a:pPr>
            <a:r>
              <a:rPr lang="es-ES" sz="3600" b="1" kern="100" dirty="0">
                <a:solidFill>
                  <a:srgbClr val="7DBA04"/>
                </a:solidFill>
                <a:effectLst/>
                <a:latin typeface="Dosis" pitchFamily="2" charset="0"/>
                <a:ea typeface="Calibri" panose="020F0502020204030204" pitchFamily="34" charset="0"/>
                <a:cs typeface="Times New Roman" panose="02020603050405020304" pitchFamily="18" charset="0"/>
              </a:rPr>
              <a:t>SALA BLANCA </a:t>
            </a:r>
          </a:p>
        </p:txBody>
      </p:sp>
      <p:sp>
        <p:nvSpPr>
          <p:cNvPr id="22" name="TextBox 9">
            <a:extLst>
              <a:ext uri="{FF2B5EF4-FFF2-40B4-BE49-F238E27FC236}">
                <a16:creationId xmlns:a16="http://schemas.microsoft.com/office/drawing/2014/main" id="{A6E914AC-AFDF-C3BB-44DD-51D7F5996BB5}"/>
              </a:ext>
            </a:extLst>
          </p:cNvPr>
          <p:cNvSpPr txBox="1"/>
          <p:nvPr/>
        </p:nvSpPr>
        <p:spPr>
          <a:xfrm>
            <a:off x="1688975" y="6838724"/>
            <a:ext cx="5560574" cy="1260858"/>
          </a:xfrm>
          <a:prstGeom prst="rect">
            <a:avLst/>
          </a:prstGeom>
          <a:noFill/>
        </p:spPr>
        <p:txBody>
          <a:bodyPr wrap="square">
            <a:spAutoFit/>
          </a:bodyPr>
          <a:lstStyle/>
          <a:p>
            <a:pPr marL="0" marR="0" algn="r">
              <a:lnSpc>
                <a:spcPct val="107000"/>
              </a:lnSpc>
              <a:spcBef>
                <a:spcPts val="0"/>
              </a:spcBef>
              <a:spcAft>
                <a:spcPts val="800"/>
              </a:spcAft>
            </a:pPr>
            <a:r>
              <a:rPr lang="es-ES" sz="2000" b="1" kern="100" dirty="0">
                <a:effectLst/>
                <a:latin typeface="Dosis" pitchFamily="2" charset="0"/>
                <a:ea typeface="Calibri" panose="020F0502020204030204" pitchFamily="34" charset="0"/>
                <a:cs typeface="Times New Roman" panose="02020603050405020304" pitchFamily="18" charset="0"/>
              </a:rPr>
              <a:t>Visitas</a:t>
            </a:r>
          </a:p>
          <a:p>
            <a:pPr marL="0" marR="0" algn="r">
              <a:lnSpc>
                <a:spcPct val="107000"/>
              </a:lnSpc>
              <a:spcBef>
                <a:spcPts val="0"/>
              </a:spcBef>
              <a:spcAft>
                <a:spcPts val="800"/>
              </a:spcAft>
            </a:pPr>
            <a:r>
              <a:rPr lang="es-ES" sz="2000" b="1" kern="100" dirty="0">
                <a:solidFill>
                  <a:srgbClr val="7DBA04"/>
                </a:solidFill>
                <a:latin typeface="Dosis" pitchFamily="2" charset="0"/>
                <a:ea typeface="Calibri" panose="020F0502020204030204" pitchFamily="34" charset="0"/>
                <a:cs typeface="Times New Roman" panose="02020603050405020304" pitchFamily="18" charset="0"/>
              </a:rPr>
              <a:t>N</a:t>
            </a:r>
            <a:r>
              <a:rPr lang="es-ES" sz="2000" b="1" kern="100" dirty="0">
                <a:solidFill>
                  <a:srgbClr val="7DBA04"/>
                </a:solidFill>
                <a:effectLst/>
                <a:latin typeface="Dosis" pitchFamily="2" charset="0"/>
                <a:ea typeface="Calibri" panose="020F0502020204030204" pitchFamily="34" charset="0"/>
                <a:cs typeface="Times New Roman" panose="02020603050405020304" pitchFamily="18" charset="0"/>
              </a:rPr>
              <a:t>iños y adolescentes: 911</a:t>
            </a:r>
          </a:p>
          <a:p>
            <a:pPr marL="0" marR="0" algn="r">
              <a:lnSpc>
                <a:spcPct val="107000"/>
              </a:lnSpc>
              <a:spcBef>
                <a:spcPts val="0"/>
              </a:spcBef>
              <a:spcAft>
                <a:spcPts val="800"/>
              </a:spcAft>
            </a:pPr>
            <a:r>
              <a:rPr lang="es-ES" sz="2000" b="1" kern="100" dirty="0">
                <a:solidFill>
                  <a:srgbClr val="7DBA04"/>
                </a:solidFill>
                <a:effectLst/>
                <a:latin typeface="Dosis" pitchFamily="2" charset="0"/>
                <a:ea typeface="Calibri" panose="020F0502020204030204" pitchFamily="34" charset="0"/>
                <a:cs typeface="Times New Roman" panose="02020603050405020304" pitchFamily="18" charset="0"/>
              </a:rPr>
              <a:t>Padres, madres y otros acompañantes: 1</a:t>
            </a:r>
            <a:r>
              <a:rPr lang="es-ES" sz="2000" b="1" kern="100" dirty="0">
                <a:solidFill>
                  <a:srgbClr val="7DBA04"/>
                </a:solidFill>
                <a:latin typeface="Dosis" pitchFamily="2" charset="0"/>
                <a:ea typeface="Calibri" panose="020F0502020204030204" pitchFamily="34" charset="0"/>
                <a:cs typeface="Times New Roman" panose="02020603050405020304" pitchFamily="18" charset="0"/>
              </a:rPr>
              <a:t>.</a:t>
            </a:r>
            <a:r>
              <a:rPr lang="es-ES" sz="2000" b="1" kern="100" dirty="0">
                <a:solidFill>
                  <a:srgbClr val="7DBA04"/>
                </a:solidFill>
                <a:effectLst/>
                <a:latin typeface="Dosis" pitchFamily="2" charset="0"/>
                <a:ea typeface="Calibri" panose="020F0502020204030204" pitchFamily="34" charset="0"/>
                <a:cs typeface="Times New Roman" panose="02020603050405020304" pitchFamily="18" charset="0"/>
              </a:rPr>
              <a:t>153</a:t>
            </a:r>
            <a:endParaRPr lang="es-ES" sz="1800" b="1" kern="100" dirty="0">
              <a:solidFill>
                <a:srgbClr val="7DBA04"/>
              </a:solidFill>
              <a:effectLst/>
              <a:latin typeface="Dosis" pitchFamily="2" charset="0"/>
              <a:ea typeface="Calibri" panose="020F0502020204030204" pitchFamily="34" charset="0"/>
              <a:cs typeface="Times New Roman" panose="02020603050405020304" pitchFamily="18" charset="0"/>
            </a:endParaRPr>
          </a:p>
        </p:txBody>
      </p:sp>
      <p:pic>
        <p:nvPicPr>
          <p:cNvPr id="23" name="Picture 11" descr="Two young boys sitting in front of a television&#10;&#10;Description automatically generated">
            <a:extLst>
              <a:ext uri="{FF2B5EF4-FFF2-40B4-BE49-F238E27FC236}">
                <a16:creationId xmlns:a16="http://schemas.microsoft.com/office/drawing/2014/main" id="{657ECD93-5E15-2937-C662-7C803A7E57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91" y="8232031"/>
            <a:ext cx="2359742" cy="18159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14" descr="A person and person sitting on the floor watching tv&#10;&#10;Description automatically generated">
            <a:extLst>
              <a:ext uri="{FF2B5EF4-FFF2-40B4-BE49-F238E27FC236}">
                <a16:creationId xmlns:a16="http://schemas.microsoft.com/office/drawing/2014/main" id="{1382F814-D2A0-F9B1-2498-F63F2FB4F2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902"/>
          <a:stretch/>
        </p:blipFill>
        <p:spPr>
          <a:xfrm>
            <a:off x="2542431" y="8232031"/>
            <a:ext cx="2417277" cy="18159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0" descr="A group of people in a room with masks&#10;&#10;Description automatically generated">
            <a:extLst>
              <a:ext uri="{FF2B5EF4-FFF2-40B4-BE49-F238E27FC236}">
                <a16:creationId xmlns:a16="http://schemas.microsoft.com/office/drawing/2014/main" id="{D8F404A3-9F3D-81FD-FDBC-4F02021222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72966" y="8232031"/>
            <a:ext cx="2417277" cy="18159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4575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11B8B-ED7F-8155-70B3-E13A87B86D05}"/>
            </a:ext>
          </a:extLst>
        </p:cNvPr>
        <p:cNvGrpSpPr/>
        <p:nvPr/>
      </p:nvGrpSpPr>
      <p:grpSpPr>
        <a:xfrm>
          <a:off x="0" y="0"/>
          <a:ext cx="0" cy="0"/>
          <a:chOff x="0" y="0"/>
          <a:chExt cx="0" cy="0"/>
        </a:xfrm>
      </p:grpSpPr>
      <p:sp>
        <p:nvSpPr>
          <p:cNvPr id="8" name="CuadroTexto 7">
            <a:extLst>
              <a:ext uri="{FF2B5EF4-FFF2-40B4-BE49-F238E27FC236}">
                <a16:creationId xmlns:a16="http://schemas.microsoft.com/office/drawing/2014/main" id="{98CDEAAB-1C6F-C977-DBF8-5426E48D38A9}"/>
              </a:ext>
            </a:extLst>
          </p:cNvPr>
          <p:cNvSpPr txBox="1"/>
          <p:nvPr/>
        </p:nvSpPr>
        <p:spPr>
          <a:xfrm>
            <a:off x="135996" y="3892292"/>
            <a:ext cx="4529674" cy="523220"/>
          </a:xfrm>
          <a:prstGeom prst="rect">
            <a:avLst/>
          </a:prstGeom>
          <a:noFill/>
        </p:spPr>
        <p:txBody>
          <a:bodyPr wrap="square" rtlCol="0">
            <a:spAutoFit/>
          </a:bodyPr>
          <a:lstStyle/>
          <a:p>
            <a:endParaRPr lang="es-ES" sz="1400" dirty="0"/>
          </a:p>
          <a:p>
            <a:endParaRPr lang="es-ES" sz="1400" dirty="0"/>
          </a:p>
        </p:txBody>
      </p:sp>
      <p:sp>
        <p:nvSpPr>
          <p:cNvPr id="16" name="CuadroTexto 15">
            <a:extLst>
              <a:ext uri="{FF2B5EF4-FFF2-40B4-BE49-F238E27FC236}">
                <a16:creationId xmlns:a16="http://schemas.microsoft.com/office/drawing/2014/main" id="{90A5DB23-5225-8A6C-B9F1-CC0A8E5B8E48}"/>
              </a:ext>
            </a:extLst>
          </p:cNvPr>
          <p:cNvSpPr txBox="1"/>
          <p:nvPr/>
        </p:nvSpPr>
        <p:spPr>
          <a:xfrm>
            <a:off x="359383" y="10284834"/>
            <a:ext cx="6367989" cy="307905"/>
          </a:xfrm>
          <a:prstGeom prst="rect">
            <a:avLst/>
          </a:prstGeom>
          <a:noFill/>
        </p:spPr>
        <p:txBody>
          <a:bodyPr wrap="square" rtlCol="0">
            <a:spAutoFit/>
          </a:bodyPr>
          <a:lstStyle/>
          <a:p>
            <a:r>
              <a:rPr lang="es-ES" sz="1401" b="1" dirty="0"/>
              <a:t>PÁG</a:t>
            </a:r>
            <a:r>
              <a:rPr lang="es-ES" sz="1401" dirty="0"/>
              <a:t>.</a:t>
            </a:r>
            <a:r>
              <a:rPr lang="es-ES" sz="1401" b="1" dirty="0"/>
              <a:t> 21     </a:t>
            </a:r>
            <a:r>
              <a:rPr lang="es-ES" sz="1401" dirty="0"/>
              <a:t>ACTIVIDADES</a:t>
            </a:r>
          </a:p>
        </p:txBody>
      </p:sp>
      <p:sp>
        <p:nvSpPr>
          <p:cNvPr id="5" name="TextBox 4">
            <a:extLst>
              <a:ext uri="{FF2B5EF4-FFF2-40B4-BE49-F238E27FC236}">
                <a16:creationId xmlns:a16="http://schemas.microsoft.com/office/drawing/2014/main" id="{7E71891B-98F1-3C38-C66C-3397D708FEE4}"/>
              </a:ext>
            </a:extLst>
          </p:cNvPr>
          <p:cNvSpPr txBox="1"/>
          <p:nvPr/>
        </p:nvSpPr>
        <p:spPr>
          <a:xfrm>
            <a:off x="471948" y="1373043"/>
            <a:ext cx="6520221" cy="2210926"/>
          </a:xfrm>
          <a:prstGeom prst="rect">
            <a:avLst/>
          </a:prstGeom>
          <a:noFill/>
        </p:spPr>
        <p:txBody>
          <a:bodyPr wrap="square">
            <a:spAutoFit/>
          </a:bodyPr>
          <a:lstStyle/>
          <a:p>
            <a:pPr marL="0" marR="0">
              <a:spcBef>
                <a:spcPts val="0"/>
              </a:spcBef>
              <a:spcAft>
                <a:spcPts val="800"/>
              </a:spcAft>
            </a:pPr>
            <a:r>
              <a:rPr lang="es-ES" sz="1600" kern="100" dirty="0">
                <a:effectLst/>
                <a:latin typeface="Calibri" panose="020F0502020204030204" pitchFamily="34" charset="0"/>
                <a:ea typeface="Calibri" panose="020F0502020204030204" pitchFamily="34" charset="0"/>
                <a:cs typeface="Times New Roman" panose="02020603050405020304" pitchFamily="18" charset="0"/>
              </a:rPr>
              <a:t>En 2023 se han realizado 49 actividades para todas las edades</a:t>
            </a:r>
          </a:p>
          <a:p>
            <a:pPr marL="0" marR="0">
              <a:spcBef>
                <a:spcPts val="0"/>
              </a:spcBef>
              <a:spcAft>
                <a:spcPts val="800"/>
              </a:spcAft>
            </a:pPr>
            <a:r>
              <a:rPr lang="es-ES" sz="1600" kern="100" dirty="0">
                <a:effectLst/>
                <a:latin typeface="Calibri" panose="020F0502020204030204" pitchFamily="34" charset="0"/>
                <a:ea typeface="Calibri" panose="020F0502020204030204" pitchFamily="34" charset="0"/>
                <a:cs typeface="Times New Roman" panose="02020603050405020304" pitchFamily="18" charset="0"/>
              </a:rPr>
              <a:t>que han disfrutado un total de 96 familias.</a:t>
            </a:r>
          </a:p>
          <a:p>
            <a:pPr marL="0" marR="0" algn="ctr">
              <a:spcBef>
                <a:spcPts val="0"/>
              </a:spcBef>
              <a:spcAft>
                <a:spcPts val="800"/>
              </a:spcAft>
            </a:pPr>
            <a:endParaRPr lang="es-ES" sz="16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pt-PT" sz="1800" b="1" kern="100" dirty="0">
                <a:solidFill>
                  <a:srgbClr val="7DBA04"/>
                </a:solidFill>
                <a:effectLst/>
                <a:latin typeface="Dosis" pitchFamily="2" charset="0"/>
                <a:ea typeface="Calibri" panose="020F0502020204030204" pitchFamily="34" charset="0"/>
                <a:cs typeface="Times New Roman" panose="02020603050405020304" pitchFamily="18" charset="0"/>
              </a:rPr>
              <a:t>18 partidos (Unicaja, Copa Davis, Málaga CF)</a:t>
            </a:r>
            <a:endParaRPr lang="es-ES" sz="1800" b="1" kern="100" dirty="0">
              <a:solidFill>
                <a:srgbClr val="7DBA04"/>
              </a:solidFill>
              <a:effectLst/>
              <a:latin typeface="Dosis"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pt-PT" sz="1800" b="1" kern="100" dirty="0">
                <a:solidFill>
                  <a:srgbClr val="7DBA04"/>
                </a:solidFill>
                <a:effectLst/>
                <a:latin typeface="Dosis" pitchFamily="2" charset="0"/>
                <a:ea typeface="Calibri" panose="020F0502020204030204" pitchFamily="34" charset="0"/>
                <a:cs typeface="Times New Roman" panose="02020603050405020304" pitchFamily="18" charset="0"/>
              </a:rPr>
              <a:t>13 actividades en nuestra sede en La Noria</a:t>
            </a:r>
            <a:endParaRPr lang="es-ES" sz="1800" b="1" kern="100" dirty="0">
              <a:solidFill>
                <a:srgbClr val="7DBA04"/>
              </a:solidFill>
              <a:effectLst/>
              <a:latin typeface="Dosis"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pt-PT" sz="1800" b="1" kern="100" dirty="0">
                <a:solidFill>
                  <a:srgbClr val="7DBA04"/>
                </a:solidFill>
                <a:effectLst/>
                <a:latin typeface="Dosis" pitchFamily="2" charset="0"/>
                <a:ea typeface="Calibri" panose="020F0502020204030204" pitchFamily="34" charset="0"/>
                <a:cs typeface="Times New Roman" panose="02020603050405020304" pitchFamily="18" charset="0"/>
              </a:rPr>
              <a:t>18 actividades fuera de la sede</a:t>
            </a:r>
            <a:endParaRPr lang="es-ES" sz="1800" b="1" kern="100" dirty="0">
              <a:solidFill>
                <a:srgbClr val="7DBA04"/>
              </a:solidFill>
              <a:effectLst/>
              <a:latin typeface="Dosis" pitchFamily="2" charset="0"/>
              <a:ea typeface="Calibri" panose="020F0502020204030204" pitchFamily="34" charset="0"/>
              <a:cs typeface="Times New Roman" panose="02020603050405020304" pitchFamily="18" charset="0"/>
            </a:endParaRPr>
          </a:p>
        </p:txBody>
      </p:sp>
      <p:pic>
        <p:nvPicPr>
          <p:cNvPr id="19" name="Picture 18" descr="A group of people holding a banner&#10;&#10;Description automatically generated">
            <a:extLst>
              <a:ext uri="{FF2B5EF4-FFF2-40B4-BE49-F238E27FC236}">
                <a16:creationId xmlns:a16="http://schemas.microsoft.com/office/drawing/2014/main" id="{F60E7B2D-E3DD-E2E1-C4BE-2397500AA5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889"/>
          <a:stretch/>
        </p:blipFill>
        <p:spPr>
          <a:xfrm>
            <a:off x="594444" y="6131515"/>
            <a:ext cx="2948933" cy="37003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descr="A basketball court with people in the background&#10;&#10;Description automatically generated">
            <a:extLst>
              <a:ext uri="{FF2B5EF4-FFF2-40B4-BE49-F238E27FC236}">
                <a16:creationId xmlns:a16="http://schemas.microsoft.com/office/drawing/2014/main" id="{2ACA0DD8-96A9-DB35-9E09-C6C1CB2AFA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701" r="9758"/>
          <a:stretch/>
        </p:blipFill>
        <p:spPr>
          <a:xfrm rot="16200000">
            <a:off x="4607752" y="5353572"/>
            <a:ext cx="1737079" cy="29489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A group of people posing in front of a helicopter&#10;&#10;Description automatically generated">
            <a:extLst>
              <a:ext uri="{FF2B5EF4-FFF2-40B4-BE49-F238E27FC236}">
                <a16:creationId xmlns:a16="http://schemas.microsoft.com/office/drawing/2014/main" id="{EABE2541-385B-2523-25BC-AC0D15274C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1826" y="3688682"/>
            <a:ext cx="2948933" cy="2211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group of people posing for a photo&#10;&#10;Description automatically generated">
            <a:extLst>
              <a:ext uri="{FF2B5EF4-FFF2-40B4-BE49-F238E27FC236}">
                <a16:creationId xmlns:a16="http://schemas.microsoft.com/office/drawing/2014/main" id="{768547DC-83FC-A901-67EE-0166B679A4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587" b="2852"/>
          <a:stretch/>
        </p:blipFill>
        <p:spPr>
          <a:xfrm>
            <a:off x="3987354" y="7828942"/>
            <a:ext cx="2963405" cy="20029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descr="A group of people sitting at a table&#10;&#10;Description automatically generated">
            <a:extLst>
              <a:ext uri="{FF2B5EF4-FFF2-40B4-BE49-F238E27FC236}">
                <a16:creationId xmlns:a16="http://schemas.microsoft.com/office/drawing/2014/main" id="{3972610A-6477-61EA-1E23-75120A0DB1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443" y="3693521"/>
            <a:ext cx="2948933" cy="2211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ítulo 1">
            <a:extLst>
              <a:ext uri="{FF2B5EF4-FFF2-40B4-BE49-F238E27FC236}">
                <a16:creationId xmlns:a16="http://schemas.microsoft.com/office/drawing/2014/main" id="{A5CC42EC-8EDE-081A-2946-2CC7BAC12F10}"/>
              </a:ext>
            </a:extLst>
          </p:cNvPr>
          <p:cNvSpPr>
            <a:spLocks noGrp="1"/>
          </p:cNvSpPr>
          <p:nvPr>
            <p:ph type="title"/>
          </p:nvPr>
        </p:nvSpPr>
        <p:spPr>
          <a:xfrm>
            <a:off x="736704" y="225748"/>
            <a:ext cx="6520220" cy="1042582"/>
          </a:xfrm>
        </p:spPr>
        <p:txBody>
          <a:bodyPr>
            <a:normAutofit fontScale="90000"/>
          </a:bodyPr>
          <a:lstStyle/>
          <a:p>
            <a:pPr algn="r">
              <a:lnSpc>
                <a:spcPct val="100000"/>
              </a:lnSpc>
            </a:pPr>
            <a:br>
              <a:rPr lang="es-ES" sz="2800" dirty="0"/>
            </a:br>
            <a:r>
              <a:rPr lang="es-ES" sz="4000" b="1" dirty="0">
                <a:solidFill>
                  <a:srgbClr val="7EBA00"/>
                </a:solidFill>
                <a:latin typeface="Dosis" pitchFamily="2" charset="0"/>
                <a:ea typeface="Adobe Gothic Std B" panose="020B0800000000000000" pitchFamily="34" charset="-128"/>
              </a:rPr>
              <a:t>ACTIVIDADES</a:t>
            </a:r>
            <a:endParaRPr lang="es-ES" sz="2400" b="1" dirty="0">
              <a:solidFill>
                <a:srgbClr val="7EBA00"/>
              </a:solidFill>
              <a:latin typeface="Dosis" pitchFamily="2" charset="0"/>
            </a:endParaRPr>
          </a:p>
        </p:txBody>
      </p:sp>
      <p:cxnSp>
        <p:nvCxnSpPr>
          <p:cNvPr id="4" name="Conector recto 3">
            <a:extLst>
              <a:ext uri="{FF2B5EF4-FFF2-40B4-BE49-F238E27FC236}">
                <a16:creationId xmlns:a16="http://schemas.microsoft.com/office/drawing/2014/main" id="{7C45A328-25DC-EE73-22BA-8F5DEEC25246}"/>
              </a:ext>
            </a:extLst>
          </p:cNvPr>
          <p:cNvCxnSpPr>
            <a:cxnSpLocks/>
          </p:cNvCxnSpPr>
          <p:nvPr/>
        </p:nvCxnSpPr>
        <p:spPr>
          <a:xfrm flipV="1">
            <a:off x="4439265" y="1256846"/>
            <a:ext cx="2784586" cy="1148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62629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4F36D-1559-943A-8CBC-FE0BA1D97669}"/>
            </a:ext>
          </a:extLst>
        </p:cNvPr>
        <p:cNvGrpSpPr/>
        <p:nvPr/>
      </p:nvGrpSpPr>
      <p:grpSpPr>
        <a:xfrm>
          <a:off x="0" y="0"/>
          <a:ext cx="0" cy="0"/>
          <a:chOff x="0" y="0"/>
          <a:chExt cx="0" cy="0"/>
        </a:xfrm>
      </p:grpSpPr>
      <p:sp>
        <p:nvSpPr>
          <p:cNvPr id="8" name="CuadroTexto 7">
            <a:extLst>
              <a:ext uri="{FF2B5EF4-FFF2-40B4-BE49-F238E27FC236}">
                <a16:creationId xmlns:a16="http://schemas.microsoft.com/office/drawing/2014/main" id="{9285433F-6F22-DC95-6D21-753CE10D8759}"/>
              </a:ext>
            </a:extLst>
          </p:cNvPr>
          <p:cNvSpPr txBox="1"/>
          <p:nvPr/>
        </p:nvSpPr>
        <p:spPr>
          <a:xfrm>
            <a:off x="135996" y="3892292"/>
            <a:ext cx="4529674" cy="523220"/>
          </a:xfrm>
          <a:prstGeom prst="rect">
            <a:avLst/>
          </a:prstGeom>
          <a:noFill/>
        </p:spPr>
        <p:txBody>
          <a:bodyPr wrap="square" rtlCol="0">
            <a:spAutoFit/>
          </a:bodyPr>
          <a:lstStyle/>
          <a:p>
            <a:endParaRPr lang="es-ES" sz="1400" dirty="0"/>
          </a:p>
          <a:p>
            <a:endParaRPr lang="es-ES" sz="1400" dirty="0"/>
          </a:p>
        </p:txBody>
      </p:sp>
      <p:sp>
        <p:nvSpPr>
          <p:cNvPr id="16" name="CuadroTexto 15">
            <a:extLst>
              <a:ext uri="{FF2B5EF4-FFF2-40B4-BE49-F238E27FC236}">
                <a16:creationId xmlns:a16="http://schemas.microsoft.com/office/drawing/2014/main" id="{6ED7DFC5-4596-DB9D-A207-8C10A8178FF7}"/>
              </a:ext>
            </a:extLst>
          </p:cNvPr>
          <p:cNvSpPr txBox="1"/>
          <p:nvPr/>
        </p:nvSpPr>
        <p:spPr>
          <a:xfrm>
            <a:off x="359383" y="10284834"/>
            <a:ext cx="6367989" cy="307905"/>
          </a:xfrm>
          <a:prstGeom prst="rect">
            <a:avLst/>
          </a:prstGeom>
          <a:noFill/>
        </p:spPr>
        <p:txBody>
          <a:bodyPr wrap="square" rtlCol="0">
            <a:spAutoFit/>
          </a:bodyPr>
          <a:lstStyle/>
          <a:p>
            <a:r>
              <a:rPr lang="es-ES" sz="1401" b="1" dirty="0"/>
              <a:t>PÁG</a:t>
            </a:r>
            <a:r>
              <a:rPr lang="es-ES" sz="1401" dirty="0"/>
              <a:t>.</a:t>
            </a:r>
            <a:r>
              <a:rPr lang="es-ES" sz="1401" b="1" dirty="0"/>
              <a:t> 22     </a:t>
            </a:r>
            <a:r>
              <a:rPr lang="es-ES" sz="1401" dirty="0"/>
              <a:t>ACTIVIDADES</a:t>
            </a:r>
          </a:p>
        </p:txBody>
      </p:sp>
      <p:sp>
        <p:nvSpPr>
          <p:cNvPr id="5" name="TextBox 4">
            <a:extLst>
              <a:ext uri="{FF2B5EF4-FFF2-40B4-BE49-F238E27FC236}">
                <a16:creationId xmlns:a16="http://schemas.microsoft.com/office/drawing/2014/main" id="{473E558A-9ACF-780E-140A-FA901208CB92}"/>
              </a:ext>
            </a:extLst>
          </p:cNvPr>
          <p:cNvSpPr txBox="1"/>
          <p:nvPr/>
        </p:nvSpPr>
        <p:spPr>
          <a:xfrm>
            <a:off x="122055" y="1337324"/>
            <a:ext cx="7287683" cy="4278094"/>
          </a:xfrm>
          <a:prstGeom prst="rect">
            <a:avLst/>
          </a:prstGeom>
          <a:noFill/>
        </p:spPr>
        <p:txBody>
          <a:bodyPr wrap="square">
            <a:spAutoFit/>
          </a:bodyPr>
          <a:lstStyle/>
          <a:p>
            <a:pPr marL="0" marR="0" algn="just">
              <a:spcBef>
                <a:spcPts val="0"/>
              </a:spcBef>
              <a:spcAft>
                <a:spcPts val="800"/>
              </a:spcAft>
            </a:pPr>
            <a:r>
              <a:rPr lang="es-ES" sz="1400" kern="100" dirty="0">
                <a:effectLst/>
                <a:ea typeface="Calibri" panose="020F0502020204030204" pitchFamily="34" charset="0"/>
                <a:cs typeface="Times New Roman" panose="02020603050405020304" pitchFamily="18" charset="0"/>
              </a:rPr>
              <a:t>El año 2023 ha sido un período repleto de experiencias enriquecedoras para todos. A lo largo de este año, se han llevado a cabo diversas actividades diseñadas especialmente para nuestros niños y adolescentes y sus hermanos, abarcando todas las edades y brindando momentos de alegría compartida con sus padres y madres. Estas iniciativas no solo han fomentado la</a:t>
            </a:r>
            <a:r>
              <a:rPr lang="es-ES" sz="1400" b="1" kern="100" dirty="0">
                <a:effectLst/>
                <a:ea typeface="Calibri" panose="020F0502020204030204" pitchFamily="34" charset="0"/>
                <a:cs typeface="Times New Roman" panose="02020603050405020304" pitchFamily="18" charset="0"/>
              </a:rPr>
              <a:t> </a:t>
            </a:r>
            <a:r>
              <a:rPr lang="es-ES" sz="1400" kern="100" dirty="0">
                <a:effectLst/>
                <a:ea typeface="Calibri" panose="020F0502020204030204" pitchFamily="34" charset="0"/>
                <a:cs typeface="Times New Roman" panose="02020603050405020304" pitchFamily="18" charset="0"/>
              </a:rPr>
              <a:t>interacción social, sino que también han contribuido al desarrollo de habilidades sociales y emocionales, mejorando así su calidad de vida y promoviendo una perspectiva positiva frente a la enfermedad.</a:t>
            </a:r>
          </a:p>
          <a:p>
            <a:pPr marL="0" marR="0" algn="just">
              <a:spcBef>
                <a:spcPts val="0"/>
              </a:spcBef>
              <a:spcAft>
                <a:spcPts val="800"/>
              </a:spcAft>
            </a:pPr>
            <a:r>
              <a:rPr lang="es-ES" sz="1400" kern="100" dirty="0">
                <a:effectLst/>
                <a:ea typeface="Calibri" panose="020F0502020204030204" pitchFamily="34" charset="0"/>
                <a:cs typeface="Times New Roman" panose="02020603050405020304" pitchFamily="18" charset="0"/>
              </a:rPr>
              <a:t>La solidaridad ha sido una constante evidenciada, nuestras familias han disfrutado de 18 partidos tanto del Unicaja, el Málaga CF y La Copa Davis. Además</a:t>
            </a:r>
            <a:r>
              <a:rPr lang="es-ES" sz="1400" kern="100" dirty="0">
                <a:ea typeface="Calibri" panose="020F0502020204030204" pitchFamily="34" charset="0"/>
                <a:cs typeface="Times New Roman" panose="02020603050405020304" pitchFamily="18" charset="0"/>
              </a:rPr>
              <a:t> de </a:t>
            </a:r>
            <a:r>
              <a:rPr lang="es-ES" sz="1400" kern="100" dirty="0">
                <a:effectLst/>
                <a:ea typeface="Calibri" panose="020F0502020204030204" pitchFamily="34" charset="0"/>
                <a:cs typeface="Times New Roman" panose="02020603050405020304" pitchFamily="18" charset="0"/>
              </a:rPr>
              <a:t>la magia de 13 talleres inolvidables en nuestra sede, algunos de ellos con la participación de voluntarios corporativos de entidades y empresas como </a:t>
            </a:r>
            <a:r>
              <a:rPr lang="es-ES" sz="1400" kern="100" dirty="0" err="1">
                <a:effectLst/>
                <a:ea typeface="Calibri" panose="020F0502020204030204" pitchFamily="34" charset="0"/>
                <a:cs typeface="Times New Roman" panose="02020603050405020304" pitchFamily="18" charset="0"/>
              </a:rPr>
              <a:t>Opplus</a:t>
            </a:r>
            <a:r>
              <a:rPr lang="es-ES" sz="1400" kern="100" dirty="0">
                <a:effectLst/>
                <a:ea typeface="Calibri" panose="020F0502020204030204" pitchFamily="34" charset="0"/>
                <a:cs typeface="Times New Roman" panose="02020603050405020304" pitchFamily="18" charset="0"/>
              </a:rPr>
              <a:t> o La Caixa, que han logrado arrancar sonrisas a nuestros pequeños.</a:t>
            </a:r>
          </a:p>
          <a:p>
            <a:pPr marL="0" marR="0" algn="just">
              <a:spcBef>
                <a:spcPts val="0"/>
              </a:spcBef>
              <a:spcAft>
                <a:spcPts val="800"/>
              </a:spcAft>
            </a:pPr>
            <a:r>
              <a:rPr lang="es-ES" sz="1400" kern="100" dirty="0">
                <a:effectLst/>
                <a:ea typeface="Calibri" panose="020F0502020204030204" pitchFamily="34" charset="0"/>
                <a:cs typeface="Times New Roman" panose="02020603050405020304" pitchFamily="18" charset="0"/>
              </a:rPr>
              <a:t>Hemos conocido la labor tan importante de los bomberos forestales, disfrutamos de un desayuno especial de Halloween en </a:t>
            </a:r>
            <a:r>
              <a:rPr lang="es-ES" sz="1400" kern="100" dirty="0" err="1">
                <a:effectLst/>
                <a:ea typeface="Calibri" panose="020F0502020204030204" pitchFamily="34" charset="0"/>
                <a:cs typeface="Times New Roman" panose="02020603050405020304" pitchFamily="18" charset="0"/>
              </a:rPr>
              <a:t>Hard</a:t>
            </a:r>
            <a:r>
              <a:rPr lang="es-ES" sz="1400" kern="100" dirty="0">
                <a:effectLst/>
                <a:ea typeface="Calibri" panose="020F0502020204030204" pitchFamily="34" charset="0"/>
                <a:cs typeface="Times New Roman" panose="02020603050405020304" pitchFamily="18" charset="0"/>
              </a:rPr>
              <a:t> Rock Café, hemos tomado el sol en camas balinesas y apoyamos la causa de la Fundación Aladina durante nuestra visita al cine.</a:t>
            </a:r>
          </a:p>
          <a:p>
            <a:pPr marL="0" marR="0" algn="just">
              <a:spcBef>
                <a:spcPts val="0"/>
              </a:spcBef>
              <a:spcAft>
                <a:spcPts val="800"/>
              </a:spcAft>
            </a:pPr>
            <a:r>
              <a:rPr lang="es-ES" sz="1400" kern="100" dirty="0">
                <a:effectLst/>
                <a:ea typeface="Calibri" panose="020F0502020204030204" pitchFamily="34" charset="0"/>
                <a:cs typeface="Times New Roman" panose="02020603050405020304" pitchFamily="18" charset="0"/>
              </a:rPr>
              <a:t>No podemos pasar por alto el Campamento de Verano, un</a:t>
            </a:r>
            <a:r>
              <a:rPr lang="es-ES" sz="1400" kern="100" dirty="0">
                <a:ea typeface="Calibri" panose="020F0502020204030204" pitchFamily="34" charset="0"/>
                <a:cs typeface="Times New Roman" panose="02020603050405020304" pitchFamily="18" charset="0"/>
              </a:rPr>
              <a:t>a experiencia </a:t>
            </a:r>
            <a:r>
              <a:rPr lang="es-ES" sz="1400" kern="100" dirty="0">
                <a:effectLst/>
                <a:ea typeface="Calibri" panose="020F0502020204030204" pitchFamily="34" charset="0"/>
                <a:cs typeface="Times New Roman" panose="02020603050405020304" pitchFamily="18" charset="0"/>
              </a:rPr>
              <a:t>de cuatro días en la Sierra de las Nieves, donde no faltaron risas y actividades, como el tiro con arco o el rocódromo. Este campamento fue posible gracias a la colaboración del Excmo. Ayuntamiento de Málaga reafirmando el compromiso de todos en brindar momentos inolvidables a nuestros valientes niños y niñas.</a:t>
            </a:r>
          </a:p>
        </p:txBody>
      </p:sp>
      <p:pic>
        <p:nvPicPr>
          <p:cNvPr id="4" name="Picture 3" descr="A group of people posing for a photo&#10;&#10;Description automatically generated">
            <a:extLst>
              <a:ext uri="{FF2B5EF4-FFF2-40B4-BE49-F238E27FC236}">
                <a16:creationId xmlns:a16="http://schemas.microsoft.com/office/drawing/2014/main" id="{325E59BA-5DE5-A3EB-B9DB-904CDAA0145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697"/>
          <a:stretch/>
        </p:blipFill>
        <p:spPr>
          <a:xfrm>
            <a:off x="3984553" y="8214977"/>
            <a:ext cx="2948933" cy="17554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A group of people posing for a photo&#10;&#10;Description automatically generated">
            <a:extLst>
              <a:ext uri="{FF2B5EF4-FFF2-40B4-BE49-F238E27FC236}">
                <a16:creationId xmlns:a16="http://schemas.microsoft.com/office/drawing/2014/main" id="{71F9A909-2F0E-631D-D542-2C01D39188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4553" y="5772639"/>
            <a:ext cx="2948933" cy="2211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80CC2887-8403-6FA4-7544-EE4DA976BF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433" y="5772639"/>
            <a:ext cx="3068464" cy="41977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ítulo 1">
            <a:extLst>
              <a:ext uri="{FF2B5EF4-FFF2-40B4-BE49-F238E27FC236}">
                <a16:creationId xmlns:a16="http://schemas.microsoft.com/office/drawing/2014/main" id="{59EB89C5-65FE-1BC9-E1BC-9754729CDB81}"/>
              </a:ext>
            </a:extLst>
          </p:cNvPr>
          <p:cNvSpPr>
            <a:spLocks noGrp="1"/>
          </p:cNvSpPr>
          <p:nvPr>
            <p:ph type="title"/>
          </p:nvPr>
        </p:nvSpPr>
        <p:spPr>
          <a:xfrm>
            <a:off x="736704" y="225748"/>
            <a:ext cx="6520220" cy="1042582"/>
          </a:xfrm>
        </p:spPr>
        <p:txBody>
          <a:bodyPr>
            <a:normAutofit fontScale="90000"/>
          </a:bodyPr>
          <a:lstStyle/>
          <a:p>
            <a:pPr algn="r">
              <a:lnSpc>
                <a:spcPct val="100000"/>
              </a:lnSpc>
            </a:pPr>
            <a:br>
              <a:rPr lang="es-ES" sz="2800" dirty="0"/>
            </a:br>
            <a:r>
              <a:rPr lang="es-ES" sz="4000" b="1" dirty="0">
                <a:solidFill>
                  <a:srgbClr val="7EBA00"/>
                </a:solidFill>
                <a:latin typeface="Dosis" pitchFamily="2" charset="0"/>
                <a:ea typeface="Adobe Gothic Std B" panose="020B0800000000000000" pitchFamily="34" charset="-128"/>
              </a:rPr>
              <a:t>ACTIVIDADES</a:t>
            </a:r>
            <a:endParaRPr lang="es-ES" sz="2400" b="1" dirty="0">
              <a:solidFill>
                <a:srgbClr val="7EBA00"/>
              </a:solidFill>
              <a:latin typeface="Dosis" pitchFamily="2" charset="0"/>
            </a:endParaRPr>
          </a:p>
        </p:txBody>
      </p:sp>
      <p:cxnSp>
        <p:nvCxnSpPr>
          <p:cNvPr id="7" name="Conector recto 6">
            <a:extLst>
              <a:ext uri="{FF2B5EF4-FFF2-40B4-BE49-F238E27FC236}">
                <a16:creationId xmlns:a16="http://schemas.microsoft.com/office/drawing/2014/main" id="{1F877EFC-CFBF-69A2-CD57-AE45D38DD791}"/>
              </a:ext>
            </a:extLst>
          </p:cNvPr>
          <p:cNvCxnSpPr>
            <a:cxnSpLocks/>
          </p:cNvCxnSpPr>
          <p:nvPr/>
        </p:nvCxnSpPr>
        <p:spPr>
          <a:xfrm flipV="1">
            <a:off x="4439265" y="1256846"/>
            <a:ext cx="2784586" cy="1148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26168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CuadroTexto 45"/>
          <p:cNvSpPr txBox="1"/>
          <p:nvPr/>
        </p:nvSpPr>
        <p:spPr>
          <a:xfrm>
            <a:off x="313663" y="10332154"/>
            <a:ext cx="6367989" cy="307905"/>
          </a:xfrm>
          <a:prstGeom prst="rect">
            <a:avLst/>
          </a:prstGeom>
          <a:noFill/>
        </p:spPr>
        <p:txBody>
          <a:bodyPr wrap="square" rtlCol="0">
            <a:spAutoFit/>
          </a:bodyPr>
          <a:lstStyle/>
          <a:p>
            <a:r>
              <a:rPr lang="es-ES" sz="1401" b="1" dirty="0"/>
              <a:t>PÁG</a:t>
            </a:r>
            <a:r>
              <a:rPr lang="es-ES" sz="1401" dirty="0"/>
              <a:t>.</a:t>
            </a:r>
            <a:r>
              <a:rPr lang="es-ES" sz="1401" b="1" dirty="0"/>
              <a:t> 23     </a:t>
            </a:r>
            <a:r>
              <a:rPr lang="es-ES" sz="1401" dirty="0"/>
              <a:t>COLABORACIONES</a:t>
            </a:r>
          </a:p>
        </p:txBody>
      </p:sp>
      <p:graphicFrame>
        <p:nvGraphicFramePr>
          <p:cNvPr id="12" name="10 Tabla">
            <a:extLst>
              <a:ext uri="{FF2B5EF4-FFF2-40B4-BE49-F238E27FC236}">
                <a16:creationId xmlns:a16="http://schemas.microsoft.com/office/drawing/2014/main" id="{14825F14-0B59-464C-ACD9-88F7F7622272}"/>
              </a:ext>
            </a:extLst>
          </p:cNvPr>
          <p:cNvGraphicFramePr>
            <a:graphicFrameLocks noGrp="1"/>
          </p:cNvGraphicFramePr>
          <p:nvPr>
            <p:extLst>
              <p:ext uri="{D42A27DB-BD31-4B8C-83A1-F6EECF244321}">
                <p14:modId xmlns:p14="http://schemas.microsoft.com/office/powerpoint/2010/main" val="2908113212"/>
              </p:ext>
            </p:extLst>
          </p:nvPr>
        </p:nvGraphicFramePr>
        <p:xfrm>
          <a:off x="507209" y="2225510"/>
          <a:ext cx="6545256" cy="7766320"/>
        </p:xfrm>
        <a:graphic>
          <a:graphicData uri="http://schemas.openxmlformats.org/drawingml/2006/table">
            <a:tbl>
              <a:tblPr firstRow="1" firstCol="1" bandRow="1"/>
              <a:tblGrid>
                <a:gridCol w="2403933">
                  <a:extLst>
                    <a:ext uri="{9D8B030D-6E8A-4147-A177-3AD203B41FA5}">
                      <a16:colId xmlns:a16="http://schemas.microsoft.com/office/drawing/2014/main" val="20000"/>
                    </a:ext>
                  </a:extLst>
                </a:gridCol>
                <a:gridCol w="4141323">
                  <a:extLst>
                    <a:ext uri="{9D8B030D-6E8A-4147-A177-3AD203B41FA5}">
                      <a16:colId xmlns:a16="http://schemas.microsoft.com/office/drawing/2014/main" val="20002"/>
                    </a:ext>
                  </a:extLst>
                </a:gridCol>
              </a:tblGrid>
              <a:tr h="239117">
                <a:tc>
                  <a:txBody>
                    <a:bodyPr/>
                    <a:lstStyle/>
                    <a:p>
                      <a:pPr algn="ctr">
                        <a:spcAft>
                          <a:spcPts val="0"/>
                        </a:spcAft>
                      </a:pPr>
                      <a:r>
                        <a:rPr lang="es-ES" sz="1400" b="1" dirty="0">
                          <a:effectLst/>
                          <a:latin typeface="Calibri"/>
                          <a:ea typeface="Times New Roman"/>
                          <a:cs typeface="Arial"/>
                        </a:rPr>
                        <a:t>Organismo</a:t>
                      </a:r>
                      <a:endParaRPr lang="es-ES" sz="1400" dirty="0">
                        <a:effectLst/>
                        <a:latin typeface="Times New Roman"/>
                        <a:ea typeface="Times New Roman"/>
                      </a:endParaRPr>
                    </a:p>
                  </a:txBody>
                  <a:tcPr marL="43207" marR="432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s-ES" sz="1400" b="1" dirty="0">
                          <a:effectLst/>
                          <a:latin typeface="Calibri"/>
                          <a:ea typeface="Times New Roman"/>
                          <a:cs typeface="Arial"/>
                        </a:rPr>
                        <a:t>Programas subvencionados</a:t>
                      </a:r>
                      <a:endParaRPr lang="es-ES" sz="1400" dirty="0">
                        <a:effectLst/>
                        <a:latin typeface="Times New Roman"/>
                        <a:ea typeface="Times New Roman"/>
                      </a:endParaRPr>
                    </a:p>
                  </a:txBody>
                  <a:tcPr marL="43207" marR="432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522379">
                <a:tc>
                  <a:txBody>
                    <a:bodyPr/>
                    <a:lstStyle/>
                    <a:p>
                      <a:pPr algn="ctr">
                        <a:spcAft>
                          <a:spcPts val="0"/>
                        </a:spcAft>
                      </a:pPr>
                      <a:r>
                        <a:rPr lang="es-ES" sz="1400" b="0" dirty="0">
                          <a:effectLst/>
                          <a:latin typeface="+mn-lt"/>
                          <a:ea typeface="Times New Roman"/>
                        </a:rPr>
                        <a:t>ALQUIBER</a:t>
                      </a:r>
                    </a:p>
                  </a:txBody>
                  <a:tcPr marL="43207" marR="432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0" dirty="0">
                          <a:effectLst/>
                          <a:latin typeface="+mn-lt"/>
                          <a:ea typeface="Times New Roman"/>
                        </a:rPr>
                        <a:t>Apoyo logístico a través de vehículos </a:t>
                      </a:r>
                    </a:p>
                    <a:p>
                      <a:pPr algn="ctr">
                        <a:spcAft>
                          <a:spcPts val="0"/>
                        </a:spcAft>
                      </a:pPr>
                      <a:r>
                        <a:rPr lang="es-ES" sz="1400" b="0" dirty="0">
                          <a:effectLst/>
                          <a:latin typeface="+mn-lt"/>
                          <a:ea typeface="Times New Roman"/>
                        </a:rPr>
                        <a:t>y aportaciones económicas</a:t>
                      </a:r>
                    </a:p>
                  </a:txBody>
                  <a:tcPr marL="43207" marR="432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0161940"/>
                  </a:ext>
                </a:extLst>
              </a:tr>
              <a:tr h="494931">
                <a:tc>
                  <a:txBody>
                    <a:bodyPr/>
                    <a:lstStyle/>
                    <a:p>
                      <a:pPr algn="ctr">
                        <a:spcAft>
                          <a:spcPts val="0"/>
                        </a:spcAft>
                      </a:pPr>
                      <a:r>
                        <a:rPr lang="es-ES" sz="1400" b="0" dirty="0">
                          <a:effectLst/>
                          <a:latin typeface="+mn-lt"/>
                          <a:ea typeface="Times New Roman"/>
                          <a:cs typeface="Arial"/>
                        </a:rPr>
                        <a:t>PROAM INTEGRADA S.L.</a:t>
                      </a:r>
                      <a:endParaRPr lang="es-ES" sz="1400" b="0" dirty="0">
                        <a:effectLst/>
                        <a:latin typeface="+mn-lt"/>
                        <a:ea typeface="Times New Roman"/>
                      </a:endParaRPr>
                    </a:p>
                  </a:txBody>
                  <a:tcPr marL="43207" marR="432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0" dirty="0">
                          <a:effectLst/>
                          <a:latin typeface="+mn-lt"/>
                          <a:ea typeface="Times New Roman"/>
                          <a:cs typeface="Arial"/>
                        </a:rPr>
                        <a:t>Ayuda en los eventos organizados por la Fundación </a:t>
                      </a:r>
                    </a:p>
                    <a:p>
                      <a:pPr algn="ctr">
                        <a:spcAft>
                          <a:spcPts val="0"/>
                        </a:spcAft>
                      </a:pPr>
                      <a:r>
                        <a:rPr lang="es-ES" sz="1400" b="0" dirty="0">
                          <a:effectLst/>
                          <a:latin typeface="+mn-lt"/>
                          <a:ea typeface="Times New Roman"/>
                          <a:cs typeface="Arial"/>
                        </a:rPr>
                        <a:t>y donación económica</a:t>
                      </a:r>
                      <a:endParaRPr lang="es-ES" sz="1400" b="0" dirty="0">
                        <a:effectLst/>
                        <a:latin typeface="+mn-lt"/>
                        <a:ea typeface="Times New Roman"/>
                      </a:endParaRPr>
                    </a:p>
                  </a:txBody>
                  <a:tcPr marL="43207" marR="432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88182">
                <a:tc>
                  <a:txBody>
                    <a:bodyPr/>
                    <a:lstStyle/>
                    <a:p>
                      <a:pPr marL="0" marR="0" lvl="0" indent="0" algn="ctr" defTabSz="935980" rtl="0" eaLnBrk="1" fontAlgn="auto" latinLnBrk="0" hangingPunct="1">
                        <a:lnSpc>
                          <a:spcPct val="100000"/>
                        </a:lnSpc>
                        <a:spcBef>
                          <a:spcPts val="0"/>
                        </a:spcBef>
                        <a:spcAft>
                          <a:spcPts val="0"/>
                        </a:spcAft>
                        <a:buClrTx/>
                        <a:buSzTx/>
                        <a:buFontTx/>
                        <a:buNone/>
                        <a:tabLst/>
                        <a:defRPr/>
                      </a:pPr>
                      <a:r>
                        <a:rPr lang="es-ES" sz="1400" b="0" dirty="0">
                          <a:effectLst/>
                          <a:latin typeface="+mn-lt"/>
                          <a:ea typeface="Times New Roman"/>
                        </a:rPr>
                        <a:t>DIPUTACIÓN DE MÁLAGA</a:t>
                      </a:r>
                    </a:p>
                  </a:txBody>
                  <a:tcPr marL="43207" marR="432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35980" rtl="0" eaLnBrk="1" fontAlgn="auto" latinLnBrk="0" hangingPunct="1">
                        <a:lnSpc>
                          <a:spcPct val="100000"/>
                        </a:lnSpc>
                        <a:spcBef>
                          <a:spcPts val="0"/>
                        </a:spcBef>
                        <a:spcAft>
                          <a:spcPts val="0"/>
                        </a:spcAft>
                        <a:buClrTx/>
                        <a:buSzTx/>
                        <a:buFontTx/>
                        <a:buNone/>
                        <a:tabLst/>
                        <a:defRPr/>
                      </a:pPr>
                      <a:r>
                        <a:rPr lang="es-ES" sz="1400" b="0" dirty="0">
                          <a:effectLst/>
                          <a:latin typeface="+mn-lt"/>
                          <a:ea typeface="Times New Roman"/>
                        </a:rPr>
                        <a:t>Cesión de Instalaciones en La Noria</a:t>
                      </a:r>
                    </a:p>
                  </a:txBody>
                  <a:tcPr marL="43207" marR="432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85227">
                <a:tc>
                  <a:txBody>
                    <a:bodyPr/>
                    <a:lstStyle/>
                    <a:p>
                      <a:pPr algn="ctr"/>
                      <a:r>
                        <a:rPr lang="es-ES" sz="1400" b="0" dirty="0">
                          <a:latin typeface="+mn-lt"/>
                        </a:rPr>
                        <a:t>CAJA GRANADA BANKIA</a:t>
                      </a:r>
                    </a:p>
                  </a:txBody>
                  <a:tcPr marL="43207" marR="432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ES" sz="1400" b="0" dirty="0">
                          <a:latin typeface="+mn-lt"/>
                        </a:rPr>
                        <a:t>Servicio de psicología </a:t>
                      </a:r>
                    </a:p>
                    <a:p>
                      <a:pPr algn="ctr"/>
                      <a:r>
                        <a:rPr lang="es-ES" sz="1400" b="0" dirty="0">
                          <a:latin typeface="+mn-lt"/>
                        </a:rPr>
                        <a:t>en el programa “Estamos a tu lado”</a:t>
                      </a:r>
                    </a:p>
                  </a:txBody>
                  <a:tcPr marL="43207" marR="432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24044">
                <a:tc>
                  <a:txBody>
                    <a:bodyPr/>
                    <a:lstStyle/>
                    <a:p>
                      <a:pPr algn="ctr">
                        <a:spcAft>
                          <a:spcPts val="0"/>
                        </a:spcAft>
                      </a:pPr>
                      <a:r>
                        <a:rPr lang="es-ES" sz="1400" b="0" dirty="0">
                          <a:effectLst/>
                          <a:latin typeface="+mn-lt"/>
                          <a:ea typeface="Times New Roman"/>
                        </a:rPr>
                        <a:t>HIDRALIA</a:t>
                      </a:r>
                    </a:p>
                  </a:txBody>
                  <a:tcPr marL="43207" marR="432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0" dirty="0">
                          <a:effectLst/>
                          <a:latin typeface="+mn-lt"/>
                          <a:ea typeface="Times New Roman"/>
                        </a:rPr>
                        <a:t>Donación para sufragar los gastos derivados de la oferta del servicio que se ofrece a nuestros usuarios</a:t>
                      </a:r>
                    </a:p>
                  </a:txBody>
                  <a:tcPr marL="43207" marR="432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78232">
                <a:tc>
                  <a:txBody>
                    <a:bodyPr/>
                    <a:lstStyle/>
                    <a:p>
                      <a:pPr algn="ctr">
                        <a:spcAft>
                          <a:spcPts val="0"/>
                        </a:spcAft>
                      </a:pPr>
                      <a:r>
                        <a:rPr lang="es-ES" sz="1400" b="0" dirty="0">
                          <a:effectLst/>
                          <a:latin typeface="+mn-lt"/>
                          <a:ea typeface="Times New Roman"/>
                        </a:rPr>
                        <a:t>HOSPITAL REGIONAL UNIVERSITARIO</a:t>
                      </a:r>
                    </a:p>
                  </a:txBody>
                  <a:tcPr marL="43207" marR="432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35980" rtl="0" eaLnBrk="1" fontAlgn="auto" latinLnBrk="0" hangingPunct="1">
                        <a:lnSpc>
                          <a:spcPct val="100000"/>
                        </a:lnSpc>
                        <a:spcBef>
                          <a:spcPts val="0"/>
                        </a:spcBef>
                        <a:spcAft>
                          <a:spcPts val="0"/>
                        </a:spcAft>
                        <a:buClrTx/>
                        <a:buSzTx/>
                        <a:buFontTx/>
                        <a:buNone/>
                        <a:tabLst/>
                        <a:defRPr/>
                      </a:pPr>
                      <a:r>
                        <a:rPr lang="es-ES" sz="1400" b="0" dirty="0">
                          <a:effectLst/>
                          <a:latin typeface="+mn-lt"/>
                          <a:ea typeface="Times New Roman"/>
                        </a:rPr>
                        <a:t>Cesión de instalaciones, apoyo emocional y actividades</a:t>
                      </a:r>
                    </a:p>
                  </a:txBody>
                  <a:tcPr marL="43207" marR="432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78232">
                <a:tc>
                  <a:txBody>
                    <a:bodyPr/>
                    <a:lstStyle/>
                    <a:p>
                      <a:pPr algn="ctr">
                        <a:spcAft>
                          <a:spcPts val="0"/>
                        </a:spcAft>
                      </a:pPr>
                      <a:r>
                        <a:rPr lang="es-ES" sz="1400" b="0" dirty="0">
                          <a:effectLst/>
                          <a:latin typeface="+mn-lt"/>
                          <a:ea typeface="Times New Roman"/>
                        </a:rPr>
                        <a:t>DENTAL CLINIC</a:t>
                      </a:r>
                    </a:p>
                  </a:txBody>
                  <a:tcPr marL="43207" marR="432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35980" rtl="0" eaLnBrk="1" fontAlgn="auto" latinLnBrk="0" hangingPunct="1">
                        <a:lnSpc>
                          <a:spcPct val="100000"/>
                        </a:lnSpc>
                        <a:spcBef>
                          <a:spcPts val="0"/>
                        </a:spcBef>
                        <a:spcAft>
                          <a:spcPts val="0"/>
                        </a:spcAft>
                        <a:buClrTx/>
                        <a:buSzTx/>
                        <a:buFontTx/>
                        <a:buNone/>
                        <a:tabLst/>
                        <a:defRPr/>
                      </a:pPr>
                      <a:r>
                        <a:rPr lang="es-ES" sz="1400" b="0" dirty="0">
                          <a:effectLst/>
                          <a:latin typeface="+mn-lt"/>
                          <a:ea typeface="Times New Roman"/>
                        </a:rPr>
                        <a:t>Donación para sufragar los gastos derivados de la oferta del servicio que se ofrece a nuestros usuarios</a:t>
                      </a:r>
                    </a:p>
                  </a:txBody>
                  <a:tcPr marL="43207" marR="432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9102831"/>
                  </a:ext>
                </a:extLst>
              </a:tr>
              <a:tr h="291697">
                <a:tc>
                  <a:txBody>
                    <a:bodyPr/>
                    <a:lstStyle/>
                    <a:p>
                      <a:pPr algn="ctr">
                        <a:spcAft>
                          <a:spcPts val="0"/>
                        </a:spcAft>
                      </a:pPr>
                      <a:r>
                        <a:rPr lang="es-ES" sz="1400" b="0" dirty="0">
                          <a:effectLst/>
                          <a:latin typeface="+mn-lt"/>
                          <a:ea typeface="Times New Roman"/>
                        </a:rPr>
                        <a:t>AVIATION GROUP</a:t>
                      </a:r>
                    </a:p>
                  </a:txBody>
                  <a:tcPr marL="43207" marR="432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35980" rtl="0" eaLnBrk="1" fontAlgn="auto" latinLnBrk="0" hangingPunct="1">
                        <a:lnSpc>
                          <a:spcPct val="100000"/>
                        </a:lnSpc>
                        <a:spcBef>
                          <a:spcPts val="0"/>
                        </a:spcBef>
                        <a:spcAft>
                          <a:spcPts val="0"/>
                        </a:spcAft>
                        <a:buClrTx/>
                        <a:buSzTx/>
                        <a:buFontTx/>
                        <a:buNone/>
                        <a:tabLst/>
                        <a:defRPr/>
                      </a:pPr>
                      <a:r>
                        <a:rPr lang="es-ES" sz="1400" b="0" dirty="0">
                          <a:effectLst/>
                          <a:latin typeface="+mn-lt"/>
                          <a:ea typeface="Times New Roman"/>
                        </a:rPr>
                        <a:t>Cesión de instalaciones</a:t>
                      </a:r>
                    </a:p>
                  </a:txBody>
                  <a:tcPr marL="43207" marR="432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5274990"/>
                  </a:ext>
                </a:extLst>
              </a:tr>
              <a:tr h="455311">
                <a:tc>
                  <a:txBody>
                    <a:bodyPr/>
                    <a:lstStyle/>
                    <a:p>
                      <a:pPr algn="ctr">
                        <a:spcAft>
                          <a:spcPts val="0"/>
                        </a:spcAft>
                      </a:pPr>
                      <a:r>
                        <a:rPr lang="es-ES" sz="1400" b="0" dirty="0">
                          <a:effectLst/>
                          <a:latin typeface="+mn-lt"/>
                          <a:ea typeface="Times New Roman"/>
                        </a:rPr>
                        <a:t>CLEARDENT</a:t>
                      </a:r>
                    </a:p>
                  </a:txBody>
                  <a:tcPr marL="43207" marR="432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35980" rtl="0" eaLnBrk="1" fontAlgn="auto" latinLnBrk="0" hangingPunct="1">
                        <a:lnSpc>
                          <a:spcPct val="100000"/>
                        </a:lnSpc>
                        <a:spcBef>
                          <a:spcPts val="0"/>
                        </a:spcBef>
                        <a:spcAft>
                          <a:spcPts val="0"/>
                        </a:spcAft>
                        <a:buClrTx/>
                        <a:buSzTx/>
                        <a:buFontTx/>
                        <a:buNone/>
                        <a:tabLst/>
                        <a:defRPr/>
                      </a:pPr>
                      <a:r>
                        <a:rPr lang="es-ES" sz="1400" b="0" dirty="0">
                          <a:effectLst/>
                          <a:latin typeface="+mn-lt"/>
                          <a:ea typeface="Times New Roman"/>
                        </a:rPr>
                        <a:t>Servicios gratuitos para familias y líneas de colaboración</a:t>
                      </a:r>
                    </a:p>
                  </a:txBody>
                  <a:tcPr marL="43207" marR="432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3035538"/>
                  </a:ext>
                </a:extLst>
              </a:tr>
              <a:tr h="502256">
                <a:tc>
                  <a:txBody>
                    <a:bodyPr/>
                    <a:lstStyle/>
                    <a:p>
                      <a:pPr algn="ctr">
                        <a:spcAft>
                          <a:spcPts val="0"/>
                        </a:spcAft>
                      </a:pPr>
                      <a:r>
                        <a:rPr lang="es-ES" sz="1400" b="0" dirty="0">
                          <a:effectLst/>
                          <a:latin typeface="+mn-lt"/>
                          <a:ea typeface="Times New Roman"/>
                        </a:rPr>
                        <a:t>MAHOU-SAN MIGUEL</a:t>
                      </a:r>
                    </a:p>
                  </a:txBody>
                  <a:tcPr marL="43207" marR="432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35980" rtl="0" eaLnBrk="1" fontAlgn="auto" latinLnBrk="0" hangingPunct="1">
                        <a:lnSpc>
                          <a:spcPct val="100000"/>
                        </a:lnSpc>
                        <a:spcBef>
                          <a:spcPts val="0"/>
                        </a:spcBef>
                        <a:spcAft>
                          <a:spcPts val="0"/>
                        </a:spcAft>
                        <a:buClrTx/>
                        <a:buSzTx/>
                        <a:buFontTx/>
                        <a:buNone/>
                        <a:tabLst/>
                        <a:defRPr/>
                      </a:pPr>
                      <a:r>
                        <a:rPr lang="es-ES" sz="1400" b="0" dirty="0">
                          <a:effectLst/>
                          <a:latin typeface="+mn-lt"/>
                          <a:ea typeface="Times New Roman"/>
                        </a:rPr>
                        <a:t>Donación para sufragar los gastos derivados de la oferta del servicio que se ofrece a nuestros usuarios</a:t>
                      </a:r>
                    </a:p>
                  </a:txBody>
                  <a:tcPr marL="43207" marR="432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4930627"/>
                  </a:ext>
                </a:extLst>
              </a:tr>
              <a:tr h="478232">
                <a:tc>
                  <a:txBody>
                    <a:bodyPr/>
                    <a:lstStyle/>
                    <a:p>
                      <a:pPr algn="ctr">
                        <a:spcAft>
                          <a:spcPts val="0"/>
                        </a:spcAft>
                      </a:pPr>
                      <a:r>
                        <a:rPr lang="es-ES" sz="1400" b="0" dirty="0">
                          <a:effectLst/>
                          <a:latin typeface="+mn-lt"/>
                          <a:ea typeface="Times New Roman"/>
                        </a:rPr>
                        <a:t>SILVYS PROFESSIONAL</a:t>
                      </a:r>
                    </a:p>
                  </a:txBody>
                  <a:tcPr marL="43207" marR="432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35980" rtl="0" eaLnBrk="1" fontAlgn="auto" latinLnBrk="0" hangingPunct="1">
                        <a:lnSpc>
                          <a:spcPct val="100000"/>
                        </a:lnSpc>
                        <a:spcBef>
                          <a:spcPts val="0"/>
                        </a:spcBef>
                        <a:spcAft>
                          <a:spcPts val="0"/>
                        </a:spcAft>
                        <a:buClrTx/>
                        <a:buSzTx/>
                        <a:buFontTx/>
                        <a:buNone/>
                        <a:tabLst/>
                        <a:defRPr/>
                      </a:pPr>
                      <a:r>
                        <a:rPr lang="es-ES" sz="1400" b="0" dirty="0">
                          <a:effectLst/>
                          <a:latin typeface="+mn-lt"/>
                          <a:ea typeface="Times New Roman"/>
                        </a:rPr>
                        <a:t>Donación para sufragar los gastos derivados de la oferta del servicio que se ofrece a nuestros usuarios</a:t>
                      </a:r>
                    </a:p>
                  </a:txBody>
                  <a:tcPr marL="43207" marR="432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9966425"/>
                  </a:ext>
                </a:extLst>
              </a:tr>
              <a:tr h="300842">
                <a:tc>
                  <a:txBody>
                    <a:bodyPr/>
                    <a:lstStyle/>
                    <a:p>
                      <a:pPr algn="ctr">
                        <a:spcAft>
                          <a:spcPts val="0"/>
                        </a:spcAft>
                      </a:pPr>
                      <a:r>
                        <a:rPr lang="es-ES" sz="1400" b="0" dirty="0">
                          <a:latin typeface="+mn-lt"/>
                          <a:ea typeface="Adobe Gothic Std B" panose="020B0800000000000000"/>
                        </a:rPr>
                        <a:t>CAJASUR</a:t>
                      </a:r>
                      <a:endParaRPr lang="es-ES" sz="1400" b="0" dirty="0">
                        <a:effectLst/>
                        <a:latin typeface="+mn-lt"/>
                        <a:ea typeface="Times New Roman"/>
                      </a:endParaRPr>
                    </a:p>
                  </a:txBody>
                  <a:tcPr marL="43207" marR="432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35980" rtl="0" eaLnBrk="1" fontAlgn="auto" latinLnBrk="0" hangingPunct="1">
                        <a:lnSpc>
                          <a:spcPct val="100000"/>
                        </a:lnSpc>
                        <a:spcBef>
                          <a:spcPts val="0"/>
                        </a:spcBef>
                        <a:spcAft>
                          <a:spcPts val="0"/>
                        </a:spcAft>
                        <a:buClrTx/>
                        <a:buSzTx/>
                        <a:buFontTx/>
                        <a:buNone/>
                        <a:tabLst/>
                        <a:defRPr/>
                      </a:pPr>
                      <a:r>
                        <a:rPr lang="es-ES" sz="1400" b="0" kern="1200" dirty="0">
                          <a:solidFill>
                            <a:schemeClr val="tx1"/>
                          </a:solidFill>
                          <a:latin typeface="+mn-lt"/>
                          <a:ea typeface="+mn-ea"/>
                          <a:cs typeface="+mn-cs"/>
                        </a:rPr>
                        <a:t>Evento</a:t>
                      </a:r>
                      <a:endParaRPr lang="es-ES" sz="1400" b="0" dirty="0">
                        <a:effectLst/>
                        <a:latin typeface="+mn-lt"/>
                        <a:ea typeface="Times New Roman"/>
                      </a:endParaRPr>
                    </a:p>
                  </a:txBody>
                  <a:tcPr marL="43207" marR="432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5596083"/>
                  </a:ext>
                </a:extLst>
              </a:tr>
              <a:tr h="478232">
                <a:tc>
                  <a:txBody>
                    <a:bodyPr/>
                    <a:lstStyle/>
                    <a:p>
                      <a:pPr marL="0" marR="0" lvl="0" indent="0" algn="ctr" defTabSz="755911" rtl="0" eaLnBrk="1" fontAlgn="auto" latinLnBrk="0" hangingPunct="1">
                        <a:lnSpc>
                          <a:spcPct val="100000"/>
                        </a:lnSpc>
                        <a:spcBef>
                          <a:spcPts val="0"/>
                        </a:spcBef>
                        <a:spcAft>
                          <a:spcPts val="0"/>
                        </a:spcAft>
                        <a:buClrTx/>
                        <a:buSzTx/>
                        <a:buFontTx/>
                        <a:buNone/>
                        <a:tabLst/>
                        <a:defRPr/>
                      </a:pPr>
                      <a:r>
                        <a:rPr lang="es-ES" sz="1400" b="0" dirty="0">
                          <a:effectLst/>
                          <a:latin typeface="+mn-lt"/>
                          <a:ea typeface="Times New Roman"/>
                        </a:rPr>
                        <a:t>ASOCIACIÓN DE JÓVENES EMPRESARIOS</a:t>
                      </a:r>
                    </a:p>
                  </a:txBody>
                  <a:tcPr marL="43207" marR="432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35980" rtl="0" eaLnBrk="1" fontAlgn="auto" latinLnBrk="0" hangingPunct="1">
                        <a:lnSpc>
                          <a:spcPct val="100000"/>
                        </a:lnSpc>
                        <a:spcBef>
                          <a:spcPts val="0"/>
                        </a:spcBef>
                        <a:spcAft>
                          <a:spcPts val="0"/>
                        </a:spcAft>
                        <a:buClrTx/>
                        <a:buSzTx/>
                        <a:buFontTx/>
                        <a:buNone/>
                        <a:tabLst/>
                        <a:defRPr/>
                      </a:pPr>
                      <a:r>
                        <a:rPr lang="es-ES" sz="1400" b="0" dirty="0">
                          <a:effectLst/>
                          <a:latin typeface="+mn-lt"/>
                          <a:ea typeface="Times New Roman"/>
                        </a:rPr>
                        <a:t>Difusión entre las empresas asociadas</a:t>
                      </a:r>
                    </a:p>
                    <a:p>
                      <a:pPr marL="0" marR="0" lvl="0" indent="0" algn="ctr" defTabSz="935980" rtl="0" eaLnBrk="1" fontAlgn="auto" latinLnBrk="0" hangingPunct="1">
                        <a:lnSpc>
                          <a:spcPct val="100000"/>
                        </a:lnSpc>
                        <a:spcBef>
                          <a:spcPts val="0"/>
                        </a:spcBef>
                        <a:spcAft>
                          <a:spcPts val="0"/>
                        </a:spcAft>
                        <a:buClrTx/>
                        <a:buSzTx/>
                        <a:buFontTx/>
                        <a:buNone/>
                        <a:tabLst/>
                        <a:defRPr/>
                      </a:pPr>
                      <a:endParaRPr lang="es-ES" sz="1400" b="0" dirty="0">
                        <a:effectLst/>
                        <a:latin typeface="+mn-lt"/>
                        <a:ea typeface="Times New Roman"/>
                      </a:endParaRPr>
                    </a:p>
                  </a:txBody>
                  <a:tcPr marL="43207" marR="432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1543024"/>
                  </a:ext>
                </a:extLst>
              </a:tr>
              <a:tr h="384339">
                <a:tc>
                  <a:txBody>
                    <a:bodyPr/>
                    <a:lstStyle/>
                    <a:p>
                      <a:pPr algn="ctr">
                        <a:spcAft>
                          <a:spcPts val="0"/>
                        </a:spcAft>
                      </a:pPr>
                      <a:r>
                        <a:rPr lang="es-ES" sz="1400" b="0" dirty="0">
                          <a:effectLst/>
                          <a:latin typeface="+mn-lt"/>
                          <a:ea typeface="Times New Roman"/>
                        </a:rPr>
                        <a:t>SERVIALL</a:t>
                      </a:r>
                    </a:p>
                  </a:txBody>
                  <a:tcPr marL="43207" marR="432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35980" rtl="0" eaLnBrk="1" fontAlgn="auto" latinLnBrk="0" hangingPunct="1">
                        <a:lnSpc>
                          <a:spcPct val="100000"/>
                        </a:lnSpc>
                        <a:spcBef>
                          <a:spcPts val="0"/>
                        </a:spcBef>
                        <a:spcAft>
                          <a:spcPts val="0"/>
                        </a:spcAft>
                        <a:buClrTx/>
                        <a:buSzTx/>
                        <a:buFontTx/>
                        <a:buNone/>
                        <a:tabLst/>
                        <a:defRPr/>
                      </a:pPr>
                      <a:r>
                        <a:rPr lang="es-ES" sz="1400" b="0" dirty="0">
                          <a:effectLst/>
                          <a:latin typeface="+mn-lt"/>
                          <a:ea typeface="Times New Roman"/>
                        </a:rPr>
                        <a:t>Servicios para familias</a:t>
                      </a:r>
                    </a:p>
                  </a:txBody>
                  <a:tcPr marL="43207" marR="432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2639937"/>
                  </a:ext>
                </a:extLst>
              </a:tr>
              <a:tr h="478232">
                <a:tc>
                  <a:txBody>
                    <a:bodyPr/>
                    <a:lstStyle/>
                    <a:p>
                      <a:pPr marL="0" marR="0" lvl="0" indent="0" algn="ctr" defTabSz="755911" rtl="0" eaLnBrk="1" fontAlgn="auto" latinLnBrk="0" hangingPunct="1">
                        <a:lnSpc>
                          <a:spcPct val="100000"/>
                        </a:lnSpc>
                        <a:spcBef>
                          <a:spcPts val="0"/>
                        </a:spcBef>
                        <a:spcAft>
                          <a:spcPts val="0"/>
                        </a:spcAft>
                        <a:buClrTx/>
                        <a:buSzTx/>
                        <a:buFontTx/>
                        <a:buNone/>
                        <a:tabLst/>
                        <a:defRPr/>
                      </a:pPr>
                      <a:r>
                        <a:rPr lang="es-ES" sz="1400" b="0" dirty="0">
                          <a:effectLst/>
                          <a:latin typeface="+mn-lt"/>
                          <a:ea typeface="Times New Roman"/>
                        </a:rPr>
                        <a:t>TANATORIOS Y CREMATORIOS HUELVA</a:t>
                      </a:r>
                    </a:p>
                  </a:txBody>
                  <a:tcPr marL="43207" marR="432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35980" rtl="0" eaLnBrk="1" fontAlgn="auto" latinLnBrk="0" hangingPunct="1">
                        <a:lnSpc>
                          <a:spcPct val="100000"/>
                        </a:lnSpc>
                        <a:spcBef>
                          <a:spcPts val="0"/>
                        </a:spcBef>
                        <a:spcAft>
                          <a:spcPts val="0"/>
                        </a:spcAft>
                        <a:buClrTx/>
                        <a:buSzTx/>
                        <a:buFontTx/>
                        <a:buNone/>
                        <a:tabLst/>
                        <a:defRPr/>
                      </a:pPr>
                      <a:r>
                        <a:rPr lang="es-ES" sz="1400" b="0" dirty="0">
                          <a:effectLst/>
                          <a:latin typeface="+mn-lt"/>
                          <a:ea typeface="Times New Roman"/>
                        </a:rPr>
                        <a:t>Servicios para familias</a:t>
                      </a:r>
                    </a:p>
                    <a:p>
                      <a:pPr marL="0" marR="0" lvl="0" indent="0" algn="ctr" defTabSz="935980" rtl="0" eaLnBrk="1" fontAlgn="auto" latinLnBrk="0" hangingPunct="1">
                        <a:lnSpc>
                          <a:spcPct val="100000"/>
                        </a:lnSpc>
                        <a:spcBef>
                          <a:spcPts val="0"/>
                        </a:spcBef>
                        <a:spcAft>
                          <a:spcPts val="0"/>
                        </a:spcAft>
                        <a:buClrTx/>
                        <a:buSzTx/>
                        <a:buFontTx/>
                        <a:buNone/>
                        <a:tabLst/>
                        <a:defRPr/>
                      </a:pPr>
                      <a:endParaRPr lang="es-ES" sz="1400" b="0" dirty="0">
                        <a:effectLst/>
                        <a:latin typeface="+mn-lt"/>
                        <a:ea typeface="Times New Roman"/>
                      </a:endParaRPr>
                    </a:p>
                  </a:txBody>
                  <a:tcPr marL="43207" marR="432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8087925"/>
                  </a:ext>
                </a:extLst>
              </a:tr>
              <a:tr h="308603">
                <a:tc>
                  <a:txBody>
                    <a:bodyPr/>
                    <a:lstStyle/>
                    <a:p>
                      <a:pPr marL="0" marR="0" lvl="0" indent="0" algn="ctr" defTabSz="755911" rtl="0" eaLnBrk="1" fontAlgn="auto" latinLnBrk="0" hangingPunct="1">
                        <a:lnSpc>
                          <a:spcPct val="100000"/>
                        </a:lnSpc>
                        <a:spcBef>
                          <a:spcPts val="0"/>
                        </a:spcBef>
                        <a:spcAft>
                          <a:spcPts val="0"/>
                        </a:spcAft>
                        <a:buClrTx/>
                        <a:buSzTx/>
                        <a:buFontTx/>
                        <a:buNone/>
                        <a:tabLst/>
                        <a:defRPr/>
                      </a:pPr>
                      <a:r>
                        <a:rPr lang="es-ES" sz="1400" b="0" dirty="0">
                          <a:latin typeface="+mn-lt"/>
                        </a:rPr>
                        <a:t>ONCOHEROES BIOSCIENCES</a:t>
                      </a:r>
                    </a:p>
                  </a:txBody>
                  <a:tcPr marL="43207" marR="432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35980" rtl="0" eaLnBrk="1" fontAlgn="auto" latinLnBrk="0" hangingPunct="1">
                        <a:lnSpc>
                          <a:spcPct val="100000"/>
                        </a:lnSpc>
                        <a:spcBef>
                          <a:spcPts val="0"/>
                        </a:spcBef>
                        <a:spcAft>
                          <a:spcPts val="0"/>
                        </a:spcAft>
                        <a:buClrTx/>
                        <a:buSzTx/>
                        <a:buFontTx/>
                        <a:buNone/>
                        <a:tabLst/>
                        <a:defRPr/>
                      </a:pPr>
                      <a:r>
                        <a:rPr lang="es-ES" sz="1400" b="0" dirty="0">
                          <a:latin typeface="+mn-lt"/>
                        </a:rPr>
                        <a:t>Investigación de medicamentos para el cáncer infantil</a:t>
                      </a:r>
                    </a:p>
                  </a:txBody>
                  <a:tcPr marL="43207" marR="432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2619541"/>
                  </a:ext>
                </a:extLst>
              </a:tr>
              <a:tr h="478232">
                <a:tc>
                  <a:txBody>
                    <a:bodyPr/>
                    <a:lstStyle/>
                    <a:p>
                      <a:pPr marL="0" marR="0" lvl="0" indent="0" algn="ctr" defTabSz="755911" rtl="0" eaLnBrk="1" fontAlgn="auto" latinLnBrk="0" hangingPunct="1">
                        <a:lnSpc>
                          <a:spcPct val="100000"/>
                        </a:lnSpc>
                        <a:spcBef>
                          <a:spcPts val="0"/>
                        </a:spcBef>
                        <a:spcAft>
                          <a:spcPts val="0"/>
                        </a:spcAft>
                        <a:buClrTx/>
                        <a:buSzTx/>
                        <a:buFontTx/>
                        <a:buNone/>
                        <a:tabLst/>
                        <a:defRPr/>
                      </a:pPr>
                      <a:r>
                        <a:rPr lang="es-ES" sz="1400" b="0" dirty="0">
                          <a:effectLst/>
                          <a:latin typeface="+mn-lt"/>
                          <a:ea typeface="Times New Roman"/>
                        </a:rPr>
                        <a:t>CAIXA BANK</a:t>
                      </a:r>
                    </a:p>
                    <a:p>
                      <a:pPr algn="ctr">
                        <a:spcAft>
                          <a:spcPts val="0"/>
                        </a:spcAft>
                      </a:pPr>
                      <a:endParaRPr lang="es-ES" sz="1400" b="0" dirty="0">
                        <a:effectLst/>
                        <a:latin typeface="+mn-lt"/>
                        <a:ea typeface="Times New Roman"/>
                      </a:endParaRPr>
                    </a:p>
                  </a:txBody>
                  <a:tcPr marL="43207" marR="432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35980" rtl="0" eaLnBrk="1" fontAlgn="auto" latinLnBrk="0" hangingPunct="1">
                        <a:lnSpc>
                          <a:spcPct val="100000"/>
                        </a:lnSpc>
                        <a:spcBef>
                          <a:spcPts val="0"/>
                        </a:spcBef>
                        <a:spcAft>
                          <a:spcPts val="0"/>
                        </a:spcAft>
                        <a:buClrTx/>
                        <a:buSzTx/>
                        <a:buFontTx/>
                        <a:buNone/>
                        <a:tabLst/>
                        <a:defRPr/>
                      </a:pPr>
                      <a:r>
                        <a:rPr lang="es-ES" sz="1400" b="0" dirty="0">
                          <a:effectLst/>
                          <a:latin typeface="+mn-lt"/>
                          <a:ea typeface="Times New Roman"/>
                        </a:rPr>
                        <a:t>Donación para sufragar los gastos derivados de la oferta del servicio que se ofrece a nuestros usuarios</a:t>
                      </a:r>
                    </a:p>
                  </a:txBody>
                  <a:tcPr marL="43207" marR="432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5527325"/>
                  </a:ext>
                </a:extLst>
              </a:tr>
            </a:tbl>
          </a:graphicData>
        </a:graphic>
      </p:graphicFrame>
      <p:cxnSp>
        <p:nvCxnSpPr>
          <p:cNvPr id="2" name="Conector recto 9">
            <a:extLst>
              <a:ext uri="{FF2B5EF4-FFF2-40B4-BE49-F238E27FC236}">
                <a16:creationId xmlns:a16="http://schemas.microsoft.com/office/drawing/2014/main" id="{C10B3C85-AA62-16EC-A3D3-54D39950F6A9}"/>
              </a:ext>
            </a:extLst>
          </p:cNvPr>
          <p:cNvCxnSpPr>
            <a:cxnSpLocks/>
          </p:cNvCxnSpPr>
          <p:nvPr/>
        </p:nvCxnSpPr>
        <p:spPr>
          <a:xfrm>
            <a:off x="1813560" y="748861"/>
            <a:ext cx="3825240" cy="0"/>
          </a:xfrm>
          <a:prstGeom prst="line">
            <a:avLst/>
          </a:prstGeom>
        </p:spPr>
        <p:style>
          <a:lnRef idx="1">
            <a:schemeClr val="dk1"/>
          </a:lnRef>
          <a:fillRef idx="0">
            <a:schemeClr val="dk1"/>
          </a:fillRef>
          <a:effectRef idx="0">
            <a:schemeClr val="dk1"/>
          </a:effectRef>
          <a:fontRef idx="minor">
            <a:schemeClr val="tx1"/>
          </a:fontRef>
        </p:style>
      </p:cxnSp>
      <p:sp>
        <p:nvSpPr>
          <p:cNvPr id="20" name="CuadroTexto 20">
            <a:extLst>
              <a:ext uri="{FF2B5EF4-FFF2-40B4-BE49-F238E27FC236}">
                <a16:creationId xmlns:a16="http://schemas.microsoft.com/office/drawing/2014/main" id="{3828BD4A-CDEC-B05C-A0CE-4FAAFC150E4E}"/>
              </a:ext>
            </a:extLst>
          </p:cNvPr>
          <p:cNvSpPr txBox="1"/>
          <p:nvPr/>
        </p:nvSpPr>
        <p:spPr>
          <a:xfrm>
            <a:off x="1056992" y="205706"/>
            <a:ext cx="5415262" cy="584775"/>
          </a:xfrm>
          <a:prstGeom prst="rect">
            <a:avLst/>
          </a:prstGeom>
          <a:noFill/>
        </p:spPr>
        <p:txBody>
          <a:bodyPr wrap="square" rtlCol="0">
            <a:spAutoFit/>
          </a:bodyPr>
          <a:lstStyle/>
          <a:p>
            <a:pPr algn="ctr"/>
            <a:r>
              <a:rPr lang="es-ES" sz="3200" b="1" dirty="0">
                <a:solidFill>
                  <a:srgbClr val="7DBA04"/>
                </a:solidFill>
                <a:latin typeface="Dosis" pitchFamily="2" charset="0"/>
                <a:ea typeface="Adobe Gothic Std B" panose="020B0800000000000000" pitchFamily="34" charset="-128"/>
              </a:rPr>
              <a:t>COLABORACIONES </a:t>
            </a:r>
          </a:p>
        </p:txBody>
      </p:sp>
      <p:pic>
        <p:nvPicPr>
          <p:cNvPr id="21" name="Imagen 20">
            <a:extLst>
              <a:ext uri="{FF2B5EF4-FFF2-40B4-BE49-F238E27FC236}">
                <a16:creationId xmlns:a16="http://schemas.microsoft.com/office/drawing/2014/main" id="{2A9A3E64-F943-78B7-C1BD-E38FDB5789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541" y="1070482"/>
            <a:ext cx="1310825" cy="918784"/>
          </a:xfrm>
          <a:prstGeom prst="rect">
            <a:avLst/>
          </a:prstGeom>
        </p:spPr>
      </p:pic>
      <p:pic>
        <p:nvPicPr>
          <p:cNvPr id="22" name="Imagen 21">
            <a:extLst>
              <a:ext uri="{FF2B5EF4-FFF2-40B4-BE49-F238E27FC236}">
                <a16:creationId xmlns:a16="http://schemas.microsoft.com/office/drawing/2014/main" id="{E4166BB7-C31E-8FEA-DE45-92C649D1FB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4484" y="1093933"/>
            <a:ext cx="991874" cy="961415"/>
          </a:xfrm>
          <a:prstGeom prst="rect">
            <a:avLst/>
          </a:prstGeom>
        </p:spPr>
      </p:pic>
      <p:pic>
        <p:nvPicPr>
          <p:cNvPr id="1026" name="Picture 2" descr="Logotipo del Ayto. de Málaga">
            <a:extLst>
              <a:ext uri="{FF2B5EF4-FFF2-40B4-BE49-F238E27FC236}">
                <a16:creationId xmlns:a16="http://schemas.microsoft.com/office/drawing/2014/main" id="{3F556C11-7171-7D20-483B-27607E391B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2195" y="1210221"/>
            <a:ext cx="1743548" cy="6362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unta de Andalucía - Wikipedia, la enciclopedia libre">
            <a:extLst>
              <a:ext uri="{FF2B5EF4-FFF2-40B4-BE49-F238E27FC236}">
                <a16:creationId xmlns:a16="http://schemas.microsoft.com/office/drawing/2014/main" id="{A7F06092-1F65-F589-67BC-5744D18778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5743" y="1130805"/>
            <a:ext cx="1406722" cy="795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169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B3398-17A9-58AE-8AA7-16F1CE41EC7B}"/>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10A4A0E5-6178-B567-7450-636069CB03CA}"/>
              </a:ext>
            </a:extLst>
          </p:cNvPr>
          <p:cNvSpPr txBox="1"/>
          <p:nvPr/>
        </p:nvSpPr>
        <p:spPr>
          <a:xfrm>
            <a:off x="518615" y="1165499"/>
            <a:ext cx="6578221" cy="3754874"/>
          </a:xfrm>
          <a:prstGeom prst="rect">
            <a:avLst/>
          </a:prstGeom>
          <a:noFill/>
        </p:spPr>
        <p:txBody>
          <a:bodyPr wrap="square">
            <a:spAutoFit/>
          </a:bodyPr>
          <a:lstStyle/>
          <a:p>
            <a:pPr algn="just"/>
            <a:r>
              <a:rPr lang="es-ES" sz="1400" dirty="0">
                <a:effectLst/>
                <a:ea typeface="Calibri" panose="020F0502020204030204" pitchFamily="34" charset="0"/>
              </a:rPr>
              <a:t>Un año más, tenemos el orgullo de ser una de las entidades sociales elegidas por </a:t>
            </a:r>
            <a:r>
              <a:rPr lang="es-ES" sz="1400" b="1" dirty="0">
                <a:effectLst/>
                <a:ea typeface="Calibri" panose="020F0502020204030204" pitchFamily="34" charset="0"/>
              </a:rPr>
              <a:t>Fundación La Caixa </a:t>
            </a:r>
            <a:r>
              <a:rPr lang="es-ES" sz="1400" dirty="0">
                <a:effectLst/>
                <a:ea typeface="Calibri" panose="020F0502020204030204" pitchFamily="34" charset="0"/>
              </a:rPr>
              <a:t>para apoyar nuestro trabajo.</a:t>
            </a:r>
          </a:p>
          <a:p>
            <a:pPr algn="just"/>
            <a:endParaRPr lang="es-ES" sz="1400" dirty="0">
              <a:effectLst/>
              <a:ea typeface="Calibri" panose="020F0502020204030204" pitchFamily="34" charset="0"/>
            </a:endParaRPr>
          </a:p>
          <a:p>
            <a:pPr algn="just"/>
            <a:r>
              <a:rPr lang="es-ES" sz="1400" dirty="0">
                <a:effectLst/>
                <a:ea typeface="Calibri" panose="020F0502020204030204" pitchFamily="34" charset="0"/>
              </a:rPr>
              <a:t>Los órganos de gobierno de la </a:t>
            </a:r>
            <a:r>
              <a:rPr lang="es-ES" sz="1400" b="1" dirty="0">
                <a:effectLst/>
                <a:ea typeface="Calibri" panose="020F0502020204030204" pitchFamily="34" charset="0"/>
              </a:rPr>
              <a:t>Fundación ”la Caixa”, la Fundación </a:t>
            </a:r>
            <a:r>
              <a:rPr lang="es-ES" sz="1400" b="1" dirty="0" err="1">
                <a:effectLst/>
                <a:ea typeface="Calibri" panose="020F0502020204030204" pitchFamily="34" charset="0"/>
              </a:rPr>
              <a:t>Cajasol</a:t>
            </a:r>
            <a:r>
              <a:rPr lang="es-ES" sz="1400" b="1" dirty="0">
                <a:effectLst/>
                <a:ea typeface="Calibri" panose="020F0502020204030204" pitchFamily="34" charset="0"/>
              </a:rPr>
              <a:t> y la Junta de Andalucía</a:t>
            </a:r>
            <a:r>
              <a:rPr lang="es-ES" sz="1400" dirty="0">
                <a:effectLst/>
                <a:ea typeface="Calibri" panose="020F0502020204030204" pitchFamily="34" charset="0"/>
              </a:rPr>
              <a:t> han vuelto a conceder a nuestro proyecto </a:t>
            </a:r>
            <a:r>
              <a:rPr lang="es-ES" sz="1400" b="1" dirty="0">
                <a:effectLst/>
                <a:ea typeface="Calibri" panose="020F0502020204030204" pitchFamily="34" charset="0"/>
              </a:rPr>
              <a:t>“Cuidados a pacientes crónicos complejos”</a:t>
            </a:r>
            <a:r>
              <a:rPr lang="es-ES" sz="1400" dirty="0">
                <a:effectLst/>
                <a:ea typeface="Calibri" panose="020F0502020204030204" pitchFamily="34" charset="0"/>
              </a:rPr>
              <a:t> la cantidad de 30.000€ en la convocatoria Andalucía 2023.</a:t>
            </a:r>
          </a:p>
          <a:p>
            <a:pPr algn="just"/>
            <a:endParaRPr lang="es-ES" sz="1400" dirty="0">
              <a:effectLst/>
              <a:ea typeface="Calibri" panose="020F0502020204030204" pitchFamily="34" charset="0"/>
            </a:endParaRPr>
          </a:p>
          <a:p>
            <a:pPr algn="just"/>
            <a:r>
              <a:rPr lang="es-ES" sz="1400" dirty="0">
                <a:effectLst/>
                <a:ea typeface="Calibri" panose="020F0502020204030204" pitchFamily="34" charset="0"/>
              </a:rPr>
              <a:t>Con esta ayuda tenemos previsto poder ofrecer nuestros servicios durante 2024 a </a:t>
            </a:r>
            <a:r>
              <a:rPr lang="es-ES" sz="1400" b="1" dirty="0">
                <a:effectLst/>
                <a:ea typeface="Calibri" panose="020F0502020204030204" pitchFamily="34" charset="0"/>
              </a:rPr>
              <a:t>113 familias</a:t>
            </a:r>
            <a:r>
              <a:rPr lang="es-ES" sz="1400" dirty="0">
                <a:effectLst/>
                <a:ea typeface="Calibri" panose="020F0502020204030204" pitchFamily="34" charset="0"/>
              </a:rPr>
              <a:t> derivadas por la Unidad de Crónicos Complejos y Cuidados Paliativos del Hospital Materno Infantil de Málaga. Psicología, logopedia, fisioterapia y trabajo social son los servicios que se están ofreciendo desde 2019 a estas familias y que, gracias a esta ayuda, se van a poder seguir realizando de manera totalmente gratuita.</a:t>
            </a:r>
          </a:p>
          <a:p>
            <a:pPr algn="just"/>
            <a:endParaRPr lang="es-ES" sz="1400" dirty="0">
              <a:effectLst/>
              <a:ea typeface="Calibri" panose="020F0502020204030204" pitchFamily="34" charset="0"/>
            </a:endParaRPr>
          </a:p>
          <a:p>
            <a:pPr algn="just"/>
            <a:r>
              <a:rPr lang="es-ES" sz="1400" dirty="0">
                <a:effectLst/>
                <a:ea typeface="Calibri" panose="020F0502020204030204" pitchFamily="34" charset="0"/>
              </a:rPr>
              <a:t>El presupuesto anual de este proyecto es de </a:t>
            </a:r>
            <a:r>
              <a:rPr lang="es-ES" sz="1400" dirty="0">
                <a:ea typeface="Calibri" panose="020F0502020204030204" pitchFamily="34" charset="0"/>
              </a:rPr>
              <a:t>66.655,50€</a:t>
            </a:r>
            <a:r>
              <a:rPr lang="es-ES" sz="1400" dirty="0">
                <a:effectLst/>
                <a:ea typeface="Calibri" panose="020F0502020204030204" pitchFamily="34" charset="0"/>
              </a:rPr>
              <a:t> al que haremos frente con la ayuda recibida y fondos propios.</a:t>
            </a:r>
          </a:p>
          <a:p>
            <a:pPr algn="just"/>
            <a:endParaRPr lang="es-ES" sz="1400" dirty="0">
              <a:effectLst/>
              <a:ea typeface="Calibri" panose="020F0502020204030204" pitchFamily="34" charset="0"/>
            </a:endParaRPr>
          </a:p>
          <a:p>
            <a:pPr algn="just"/>
            <a:r>
              <a:rPr lang="es-ES" sz="1400" dirty="0">
                <a:effectLst/>
                <a:ea typeface="Calibri" panose="020F0502020204030204" pitchFamily="34" charset="0"/>
              </a:rPr>
              <a:t>Gracias de corazón por ayudarnos a poder seguir desempeñando nuestro trabajo.</a:t>
            </a:r>
          </a:p>
        </p:txBody>
      </p:sp>
      <p:pic>
        <p:nvPicPr>
          <p:cNvPr id="9" name="Picture 8" descr="A group of people posing for a photo&#10;&#10;Description automatically generated">
            <a:extLst>
              <a:ext uri="{FF2B5EF4-FFF2-40B4-BE49-F238E27FC236}">
                <a16:creationId xmlns:a16="http://schemas.microsoft.com/office/drawing/2014/main" id="{02B8F4D0-B2E2-9672-2F54-0C2BE04ECA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02" b="1"/>
          <a:stretch/>
        </p:blipFill>
        <p:spPr>
          <a:xfrm>
            <a:off x="108091" y="5011388"/>
            <a:ext cx="3435286" cy="4576134"/>
          </a:xfrm>
          <a:prstGeom prst="rect">
            <a:avLst/>
          </a:prstGeom>
        </p:spPr>
      </p:pic>
      <p:pic>
        <p:nvPicPr>
          <p:cNvPr id="16" name="Picture 15" descr="A person and person holding papers&#10;&#10;Description automatically generated">
            <a:extLst>
              <a:ext uri="{FF2B5EF4-FFF2-40B4-BE49-F238E27FC236}">
                <a16:creationId xmlns:a16="http://schemas.microsoft.com/office/drawing/2014/main" id="{F069CB21-A8D1-FAB3-ABFF-A38EA2F608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2387" y="5071577"/>
            <a:ext cx="1827401" cy="1370551"/>
          </a:xfrm>
          <a:prstGeom prst="rect">
            <a:avLst/>
          </a:prstGeom>
        </p:spPr>
      </p:pic>
      <p:pic>
        <p:nvPicPr>
          <p:cNvPr id="18" name="Picture 17" descr="Two men shaking hands in a room&#10;&#10;Description automatically generated">
            <a:extLst>
              <a:ext uri="{FF2B5EF4-FFF2-40B4-BE49-F238E27FC236}">
                <a16:creationId xmlns:a16="http://schemas.microsoft.com/office/drawing/2014/main" id="{52A742AB-FB5F-3219-A09E-3DC94E806C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2387" y="6442128"/>
            <a:ext cx="1808364" cy="2009294"/>
          </a:xfrm>
          <a:prstGeom prst="rect">
            <a:avLst/>
          </a:prstGeom>
        </p:spPr>
      </p:pic>
      <p:pic>
        <p:nvPicPr>
          <p:cNvPr id="20" name="Picture 19" descr="A screenshot of a phone&#10;&#10;Description automatically generated">
            <a:extLst>
              <a:ext uri="{FF2B5EF4-FFF2-40B4-BE49-F238E27FC236}">
                <a16:creationId xmlns:a16="http://schemas.microsoft.com/office/drawing/2014/main" id="{37DD0942-25DE-56FF-1F33-E5F4F85FE4BE}"/>
              </a:ext>
            </a:extLst>
          </p:cNvPr>
          <p:cNvPicPr>
            <a:picLocks noChangeAspect="1"/>
          </p:cNvPicPr>
          <p:nvPr/>
        </p:nvPicPr>
        <p:blipFill rotWithShape="1">
          <a:blip r:embed="rId5">
            <a:extLst>
              <a:ext uri="{28A0092B-C50C-407E-A947-70E740481C1C}">
                <a14:useLocalDpi xmlns:a14="http://schemas.microsoft.com/office/drawing/2010/main" val="0"/>
              </a:ext>
            </a:extLst>
          </a:blip>
          <a:srcRect l="24320" t="60249" r="23467" b="17537"/>
          <a:stretch/>
        </p:blipFill>
        <p:spPr>
          <a:xfrm>
            <a:off x="3642846" y="8451422"/>
            <a:ext cx="1826942" cy="1682209"/>
          </a:xfrm>
          <a:prstGeom prst="rect">
            <a:avLst/>
          </a:prstGeom>
        </p:spPr>
      </p:pic>
      <p:pic>
        <p:nvPicPr>
          <p:cNvPr id="22" name="Picture 21" descr="A group of people sitting at a table&#10;&#10;Description automatically generated">
            <a:extLst>
              <a:ext uri="{FF2B5EF4-FFF2-40B4-BE49-F238E27FC236}">
                <a16:creationId xmlns:a16="http://schemas.microsoft.com/office/drawing/2014/main" id="{0F6FC83F-EA3B-7455-511C-70A0025DCF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0750" y="6346591"/>
            <a:ext cx="1846439" cy="1384570"/>
          </a:xfrm>
          <a:prstGeom prst="rect">
            <a:avLst/>
          </a:prstGeom>
        </p:spPr>
      </p:pic>
      <p:pic>
        <p:nvPicPr>
          <p:cNvPr id="24" name="Picture 23" descr="A card with a logo and text&#10;&#10;Description automatically generated">
            <a:extLst>
              <a:ext uri="{FF2B5EF4-FFF2-40B4-BE49-F238E27FC236}">
                <a16:creationId xmlns:a16="http://schemas.microsoft.com/office/drawing/2014/main" id="{74C52D51-88C2-7D0E-B874-632D939329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50749" y="7521516"/>
            <a:ext cx="1846439" cy="2612115"/>
          </a:xfrm>
          <a:prstGeom prst="rect">
            <a:avLst/>
          </a:prstGeom>
        </p:spPr>
      </p:pic>
      <p:pic>
        <p:nvPicPr>
          <p:cNvPr id="26" name="Picture 25" descr="A group of people standing in front of a yellow truck&#10;&#10;Description automatically generated">
            <a:extLst>
              <a:ext uri="{FF2B5EF4-FFF2-40B4-BE49-F238E27FC236}">
                <a16:creationId xmlns:a16="http://schemas.microsoft.com/office/drawing/2014/main" id="{5C829A0D-F5EB-2702-D4BA-E08AC8CC482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69788" y="5071576"/>
            <a:ext cx="1827402" cy="1370551"/>
          </a:xfrm>
          <a:prstGeom prst="rect">
            <a:avLst/>
          </a:prstGeom>
        </p:spPr>
      </p:pic>
      <p:sp>
        <p:nvSpPr>
          <p:cNvPr id="4" name="CuadroTexto 20">
            <a:extLst>
              <a:ext uri="{FF2B5EF4-FFF2-40B4-BE49-F238E27FC236}">
                <a16:creationId xmlns:a16="http://schemas.microsoft.com/office/drawing/2014/main" id="{ACADCA68-0200-D4C4-31AF-FFC56CD4EE17}"/>
              </a:ext>
            </a:extLst>
          </p:cNvPr>
          <p:cNvSpPr txBox="1"/>
          <p:nvPr/>
        </p:nvSpPr>
        <p:spPr>
          <a:xfrm>
            <a:off x="1056992" y="205706"/>
            <a:ext cx="5415262" cy="584775"/>
          </a:xfrm>
          <a:prstGeom prst="rect">
            <a:avLst/>
          </a:prstGeom>
          <a:noFill/>
        </p:spPr>
        <p:txBody>
          <a:bodyPr wrap="square" rtlCol="0">
            <a:spAutoFit/>
          </a:bodyPr>
          <a:lstStyle/>
          <a:p>
            <a:pPr algn="ctr"/>
            <a:r>
              <a:rPr lang="es-ES" sz="3200" b="1" dirty="0">
                <a:solidFill>
                  <a:srgbClr val="7DBA04"/>
                </a:solidFill>
                <a:latin typeface="Dosis" pitchFamily="2" charset="0"/>
                <a:ea typeface="Adobe Gothic Std B" panose="020B0800000000000000" pitchFamily="34" charset="-128"/>
              </a:rPr>
              <a:t>COLABORACIONES </a:t>
            </a:r>
          </a:p>
        </p:txBody>
      </p:sp>
      <p:cxnSp>
        <p:nvCxnSpPr>
          <p:cNvPr id="5" name="Conector recto 9">
            <a:extLst>
              <a:ext uri="{FF2B5EF4-FFF2-40B4-BE49-F238E27FC236}">
                <a16:creationId xmlns:a16="http://schemas.microsoft.com/office/drawing/2014/main" id="{99BE4830-EC80-BF84-16DE-4851EBEBFC48}"/>
              </a:ext>
            </a:extLst>
          </p:cNvPr>
          <p:cNvCxnSpPr>
            <a:cxnSpLocks/>
          </p:cNvCxnSpPr>
          <p:nvPr/>
        </p:nvCxnSpPr>
        <p:spPr>
          <a:xfrm>
            <a:off x="1813560" y="748861"/>
            <a:ext cx="382524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F8D9813A-BA89-7720-C0B3-5F457CE761FF}"/>
              </a:ext>
            </a:extLst>
          </p:cNvPr>
          <p:cNvSpPr txBox="1"/>
          <p:nvPr/>
        </p:nvSpPr>
        <p:spPr>
          <a:xfrm>
            <a:off x="313663" y="10332154"/>
            <a:ext cx="6367989" cy="307905"/>
          </a:xfrm>
          <a:prstGeom prst="rect">
            <a:avLst/>
          </a:prstGeom>
          <a:noFill/>
        </p:spPr>
        <p:txBody>
          <a:bodyPr wrap="square" rtlCol="0">
            <a:spAutoFit/>
          </a:bodyPr>
          <a:lstStyle/>
          <a:p>
            <a:r>
              <a:rPr lang="es-ES" sz="1401" b="1" dirty="0"/>
              <a:t>PÁG. 24     </a:t>
            </a:r>
            <a:r>
              <a:rPr lang="es-ES" sz="1401" dirty="0"/>
              <a:t>COLABORACIONES</a:t>
            </a:r>
          </a:p>
        </p:txBody>
      </p:sp>
    </p:spTree>
    <p:extLst>
      <p:ext uri="{BB962C8B-B14F-4D97-AF65-F5344CB8AC3E}">
        <p14:creationId xmlns:p14="http://schemas.microsoft.com/office/powerpoint/2010/main" val="14862848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5"/>
          <p:cNvSpPr/>
          <p:nvPr/>
        </p:nvSpPr>
        <p:spPr>
          <a:xfrm>
            <a:off x="176503" y="1481795"/>
            <a:ext cx="8007377" cy="6708888"/>
          </a:xfrm>
          <a:prstGeom prst="rect">
            <a:avLst/>
          </a:prstGeom>
        </p:spPr>
        <p:txBody>
          <a:bodyPr wrap="square" numCol="2" spcCol="180000">
            <a:spAutoFit/>
          </a:bodyPr>
          <a:lstStyle/>
          <a:p>
            <a:pPr marL="285750" indent="-285750">
              <a:lnSpc>
                <a:spcPct val="107000"/>
              </a:lnSpc>
              <a:spcAft>
                <a:spcPts val="800"/>
              </a:spcAft>
              <a:buFont typeface="Wingdings" panose="05000000000000000000" pitchFamily="2" charset="2"/>
              <a:buChar char="§"/>
            </a:pPr>
            <a:r>
              <a:rPr lang="es-ES" sz="1400" kern="100" dirty="0" err="1">
                <a:effectLst/>
                <a:latin typeface="Aptos" panose="020B0004020202020204" pitchFamily="34" charset="0"/>
                <a:ea typeface="Aptos" panose="020B0004020202020204" pitchFamily="34" charset="0"/>
                <a:cs typeface="Times New Roman" panose="02020603050405020304" pitchFamily="18" charset="0"/>
              </a:rPr>
              <a:t>Adaptalia</a:t>
            </a:r>
            <a:endParaRPr lang="es-ES" sz="14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pPr>
            <a:r>
              <a:rPr lang="es-ES" sz="1400" kern="100" dirty="0">
                <a:effectLst/>
                <a:latin typeface="Aptos" panose="020B0004020202020204" pitchFamily="34" charset="0"/>
                <a:ea typeface="Aptos" panose="020B0004020202020204" pitchFamily="34" charset="0"/>
                <a:cs typeface="Times New Roman" panose="02020603050405020304" pitchFamily="18" charset="0"/>
              </a:rPr>
              <a:t>ALME</a:t>
            </a:r>
          </a:p>
          <a:p>
            <a:pPr marL="285750" indent="-285750">
              <a:lnSpc>
                <a:spcPct val="107000"/>
              </a:lnSpc>
              <a:spcAft>
                <a:spcPts val="800"/>
              </a:spcAft>
              <a:buFont typeface="Wingdings" panose="05000000000000000000" pitchFamily="2" charset="2"/>
              <a:buChar char="§"/>
            </a:pPr>
            <a:r>
              <a:rPr lang="es-ES" sz="1400" kern="100" dirty="0">
                <a:effectLst/>
                <a:latin typeface="Aptos" panose="020B0004020202020204" pitchFamily="34" charset="0"/>
                <a:ea typeface="Aptos" panose="020B0004020202020204" pitchFamily="34" charset="0"/>
                <a:cs typeface="Times New Roman" panose="02020603050405020304" pitchFamily="18" charset="0"/>
              </a:rPr>
              <a:t>Banco Mediolanum </a:t>
            </a:r>
          </a:p>
          <a:p>
            <a:pPr marL="285750" indent="-285750">
              <a:lnSpc>
                <a:spcPct val="107000"/>
              </a:lnSpc>
              <a:spcAft>
                <a:spcPts val="800"/>
              </a:spcAft>
              <a:buFont typeface="Wingdings" panose="05000000000000000000" pitchFamily="2" charset="2"/>
              <a:buChar char="§"/>
            </a:pPr>
            <a:r>
              <a:rPr lang="es-ES" sz="1400" kern="100" dirty="0">
                <a:effectLst/>
                <a:latin typeface="Aptos" panose="020B0004020202020204" pitchFamily="34" charset="0"/>
                <a:ea typeface="Aptos" panose="020B0004020202020204" pitchFamily="34" charset="0"/>
                <a:cs typeface="Times New Roman" panose="02020603050405020304" pitchFamily="18" charset="0"/>
              </a:rPr>
              <a:t>Bus Turístico de Málaga</a:t>
            </a:r>
          </a:p>
          <a:p>
            <a:pPr marL="285750" indent="-285750">
              <a:lnSpc>
                <a:spcPct val="107000"/>
              </a:lnSpc>
              <a:spcAft>
                <a:spcPts val="800"/>
              </a:spcAft>
              <a:buFont typeface="Wingdings" panose="05000000000000000000" pitchFamily="2" charset="2"/>
              <a:buChar char="§"/>
            </a:pPr>
            <a:r>
              <a:rPr lang="es-ES" sz="1400" kern="100" dirty="0">
                <a:effectLst/>
                <a:latin typeface="Aptos" panose="020B0004020202020204" pitchFamily="34" charset="0"/>
                <a:ea typeface="Aptos" panose="020B0004020202020204" pitchFamily="34" charset="0"/>
                <a:cs typeface="Times New Roman" panose="02020603050405020304" pitchFamily="18" charset="0"/>
              </a:rPr>
              <a:t>Clínica Dental Cuevas Queipo </a:t>
            </a:r>
          </a:p>
          <a:p>
            <a:pPr marL="285750" indent="-285750">
              <a:lnSpc>
                <a:spcPct val="107000"/>
              </a:lnSpc>
              <a:spcAft>
                <a:spcPts val="800"/>
              </a:spcAft>
              <a:buFont typeface="Wingdings" panose="05000000000000000000" pitchFamily="2" charset="2"/>
              <a:buChar char="§"/>
            </a:pPr>
            <a:r>
              <a:rPr lang="es-ES" sz="1400" kern="100" dirty="0">
                <a:effectLst/>
                <a:latin typeface="Aptos" panose="020B0004020202020204" pitchFamily="34" charset="0"/>
                <a:ea typeface="Aptos" panose="020B0004020202020204" pitchFamily="34" charset="0"/>
                <a:cs typeface="Times New Roman" panose="02020603050405020304" pitchFamily="18" charset="0"/>
              </a:rPr>
              <a:t>Clínica Dental Gallardo &amp; Jiménez </a:t>
            </a:r>
          </a:p>
          <a:p>
            <a:pPr marL="285750" indent="-285750">
              <a:lnSpc>
                <a:spcPct val="107000"/>
              </a:lnSpc>
              <a:spcAft>
                <a:spcPts val="800"/>
              </a:spcAft>
              <a:buFont typeface="Wingdings" panose="05000000000000000000" pitchFamily="2" charset="2"/>
              <a:buChar char="§"/>
            </a:pPr>
            <a:r>
              <a:rPr lang="es-ES" sz="1400" kern="100" dirty="0">
                <a:effectLst/>
                <a:latin typeface="Aptos" panose="020B0004020202020204" pitchFamily="34" charset="0"/>
                <a:ea typeface="Aptos" panose="020B0004020202020204" pitchFamily="34" charset="0"/>
                <a:cs typeface="Times New Roman" panose="02020603050405020304" pitchFamily="18" charset="0"/>
              </a:rPr>
              <a:t>Club Baloncesto Rincón </a:t>
            </a:r>
            <a:r>
              <a:rPr lang="es-ES" sz="1400" kern="100" dirty="0" err="1">
                <a:effectLst/>
                <a:latin typeface="Aptos" panose="020B0004020202020204" pitchFamily="34" charset="0"/>
                <a:ea typeface="Aptos" panose="020B0004020202020204" pitchFamily="34" charset="0"/>
                <a:cs typeface="Times New Roman" panose="02020603050405020304" pitchFamily="18" charset="0"/>
              </a:rPr>
              <a:t>Basket</a:t>
            </a:r>
            <a:endParaRPr lang="es-ES" sz="14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pPr>
            <a:r>
              <a:rPr lang="es-ES" sz="1400" kern="100" dirty="0">
                <a:effectLst/>
                <a:latin typeface="Aptos" panose="020B0004020202020204" pitchFamily="34" charset="0"/>
                <a:ea typeface="Aptos" panose="020B0004020202020204" pitchFamily="34" charset="0"/>
                <a:cs typeface="Times New Roman" panose="02020603050405020304" pitchFamily="18" charset="0"/>
              </a:rPr>
              <a:t>Código Base </a:t>
            </a:r>
          </a:p>
          <a:p>
            <a:pPr marL="285750" indent="-285750">
              <a:lnSpc>
                <a:spcPct val="107000"/>
              </a:lnSpc>
              <a:spcAft>
                <a:spcPts val="800"/>
              </a:spcAft>
              <a:buFont typeface="Wingdings" panose="05000000000000000000" pitchFamily="2" charset="2"/>
              <a:buChar char="§"/>
            </a:pPr>
            <a:r>
              <a:rPr lang="es-ES" sz="1400" kern="100" dirty="0">
                <a:effectLst/>
                <a:latin typeface="Aptos" panose="020B0004020202020204" pitchFamily="34" charset="0"/>
                <a:ea typeface="Aptos" panose="020B0004020202020204" pitchFamily="34" charset="0"/>
                <a:cs typeface="Times New Roman" panose="02020603050405020304" pitchFamily="18" charset="0"/>
              </a:rPr>
              <a:t>Colegio de Abogados de Málaga</a:t>
            </a:r>
          </a:p>
          <a:p>
            <a:pPr marL="285750" indent="-285750">
              <a:lnSpc>
                <a:spcPct val="107000"/>
              </a:lnSpc>
              <a:spcAft>
                <a:spcPts val="800"/>
              </a:spcAft>
              <a:buFont typeface="Wingdings" panose="05000000000000000000" pitchFamily="2" charset="2"/>
              <a:buChar char="§"/>
            </a:pPr>
            <a:r>
              <a:rPr lang="es-ES" sz="1400" kern="100" dirty="0">
                <a:effectLst/>
                <a:latin typeface="Aptos" panose="020B0004020202020204" pitchFamily="34" charset="0"/>
                <a:ea typeface="Aptos" panose="020B0004020202020204" pitchFamily="34" charset="0"/>
                <a:cs typeface="Times New Roman" panose="02020603050405020304" pitchFamily="18" charset="0"/>
              </a:rPr>
              <a:t>Colegio de Fisioterapeutas de Andalucía</a:t>
            </a:r>
          </a:p>
          <a:p>
            <a:pPr marL="285750" indent="-285750">
              <a:lnSpc>
                <a:spcPct val="107000"/>
              </a:lnSpc>
              <a:spcAft>
                <a:spcPts val="800"/>
              </a:spcAft>
              <a:buFont typeface="Wingdings" panose="05000000000000000000" pitchFamily="2" charset="2"/>
              <a:buChar char="§"/>
            </a:pPr>
            <a:r>
              <a:rPr lang="es-ES" sz="1400" kern="100" dirty="0">
                <a:effectLst/>
                <a:latin typeface="Aptos" panose="020B0004020202020204" pitchFamily="34" charset="0"/>
                <a:ea typeface="Aptos" panose="020B0004020202020204" pitchFamily="34" charset="0"/>
                <a:cs typeface="Times New Roman" panose="02020603050405020304" pitchFamily="18" charset="0"/>
              </a:rPr>
              <a:t>Colegio Oficial de Farmacéuticos de Málaga </a:t>
            </a:r>
          </a:p>
          <a:p>
            <a:pPr marL="285750" indent="-285750">
              <a:lnSpc>
                <a:spcPct val="107000"/>
              </a:lnSpc>
              <a:spcAft>
                <a:spcPts val="800"/>
              </a:spcAft>
              <a:buFont typeface="Wingdings" panose="05000000000000000000" pitchFamily="2" charset="2"/>
              <a:buChar char="§"/>
            </a:pPr>
            <a:r>
              <a:rPr lang="es-ES" sz="1400" kern="100" dirty="0">
                <a:effectLst/>
                <a:latin typeface="Aptos" panose="020B0004020202020204" pitchFamily="34" charset="0"/>
                <a:ea typeface="Aptos" panose="020B0004020202020204" pitchFamily="34" charset="0"/>
                <a:cs typeface="Times New Roman" panose="02020603050405020304" pitchFamily="18" charset="0"/>
              </a:rPr>
              <a:t>Cruz Roja</a:t>
            </a:r>
          </a:p>
          <a:p>
            <a:pPr marL="285750" indent="-285750">
              <a:lnSpc>
                <a:spcPct val="107000"/>
              </a:lnSpc>
              <a:spcAft>
                <a:spcPts val="800"/>
              </a:spcAft>
              <a:buFont typeface="Wingdings" panose="05000000000000000000" pitchFamily="2" charset="2"/>
              <a:buChar char="§"/>
            </a:pPr>
            <a:r>
              <a:rPr lang="es-ES" sz="1400" kern="100" dirty="0">
                <a:effectLst/>
                <a:latin typeface="Aptos" panose="020B0004020202020204" pitchFamily="34" charset="0"/>
                <a:ea typeface="Aptos" panose="020B0004020202020204" pitchFamily="34" charset="0"/>
                <a:cs typeface="Times New Roman" panose="02020603050405020304" pitchFamily="18" charset="0"/>
              </a:rPr>
              <a:t>EADE</a:t>
            </a:r>
          </a:p>
          <a:p>
            <a:pPr marL="285750" indent="-285750">
              <a:lnSpc>
                <a:spcPct val="107000"/>
              </a:lnSpc>
              <a:spcAft>
                <a:spcPts val="800"/>
              </a:spcAft>
              <a:buFont typeface="Wingdings" panose="05000000000000000000" pitchFamily="2" charset="2"/>
              <a:buChar char="§"/>
            </a:pPr>
            <a:r>
              <a:rPr lang="es-ES" sz="1400" kern="100" dirty="0">
                <a:effectLst/>
                <a:latin typeface="Aptos" panose="020B0004020202020204" pitchFamily="34" charset="0"/>
                <a:ea typeface="Aptos" panose="020B0004020202020204" pitchFamily="34" charset="0"/>
                <a:cs typeface="Times New Roman" panose="02020603050405020304" pitchFamily="18" charset="0"/>
              </a:rPr>
              <a:t>Educare Málaga S. Coop. And. </a:t>
            </a:r>
          </a:p>
          <a:p>
            <a:pPr marL="285750" indent="-285750">
              <a:lnSpc>
                <a:spcPct val="107000"/>
              </a:lnSpc>
              <a:spcAft>
                <a:spcPts val="800"/>
              </a:spcAft>
              <a:buFont typeface="Wingdings" panose="05000000000000000000" pitchFamily="2" charset="2"/>
              <a:buChar char="§"/>
            </a:pPr>
            <a:r>
              <a:rPr lang="pt-PT" sz="1400" kern="100" dirty="0">
                <a:effectLst/>
                <a:latin typeface="Aptos" panose="020B0004020202020204" pitchFamily="34" charset="0"/>
                <a:ea typeface="Aptos" panose="020B0004020202020204" pitchFamily="34" charset="0"/>
                <a:cs typeface="Times New Roman" panose="02020603050405020304" pitchFamily="18" charset="0"/>
              </a:rPr>
              <a:t>Centro Internacional María Montessori </a:t>
            </a:r>
            <a:endParaRPr lang="es-ES" sz="14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pPr>
            <a:r>
              <a:rPr lang="pt-PT" sz="1400" kern="100" dirty="0">
                <a:effectLst/>
                <a:latin typeface="Aptos" panose="020B0004020202020204" pitchFamily="34" charset="0"/>
                <a:ea typeface="Aptos" panose="020B0004020202020204" pitchFamily="34" charset="0"/>
                <a:cs typeface="Times New Roman" panose="02020603050405020304" pitchFamily="18" charset="0"/>
              </a:rPr>
              <a:t>FGUMA</a:t>
            </a:r>
            <a:endParaRPr lang="es-ES" sz="14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pPr>
            <a:r>
              <a:rPr lang="pt-PT" sz="1400" kern="100" dirty="0">
                <a:effectLst/>
                <a:latin typeface="Aptos" panose="020B0004020202020204" pitchFamily="34" charset="0"/>
                <a:ea typeface="Aptos" panose="020B0004020202020204" pitchFamily="34" charset="0"/>
                <a:cs typeface="Times New Roman" panose="02020603050405020304" pitchFamily="18" charset="0"/>
              </a:rPr>
              <a:t>FMAEC</a:t>
            </a:r>
          </a:p>
          <a:p>
            <a:pPr marL="285750" indent="-285750">
              <a:lnSpc>
                <a:spcPct val="107000"/>
              </a:lnSpc>
              <a:spcAft>
                <a:spcPts val="800"/>
              </a:spcAft>
              <a:buFont typeface="Wingdings" panose="05000000000000000000" pitchFamily="2" charset="2"/>
              <a:buChar char="§"/>
            </a:pPr>
            <a:r>
              <a:rPr lang="pt-PT" sz="1400" kern="100" dirty="0">
                <a:effectLst/>
                <a:latin typeface="Aptos" panose="020B0004020202020204" pitchFamily="34" charset="0"/>
                <a:ea typeface="Aptos" panose="020B0004020202020204" pitchFamily="34" charset="0"/>
                <a:cs typeface="Times New Roman" panose="02020603050405020304" pitchFamily="18" charset="0"/>
              </a:rPr>
              <a:t>Hospital Quirónsalud Málaga</a:t>
            </a:r>
          </a:p>
          <a:p>
            <a:pPr marL="285750" indent="-285750">
              <a:lnSpc>
                <a:spcPct val="107000"/>
              </a:lnSpc>
              <a:spcAft>
                <a:spcPts val="800"/>
              </a:spcAft>
              <a:buFont typeface="Wingdings" panose="05000000000000000000" pitchFamily="2" charset="2"/>
              <a:buChar char="§"/>
            </a:pPr>
            <a:r>
              <a:rPr lang="pt-PT" sz="1400" kern="100" dirty="0">
                <a:effectLst/>
                <a:latin typeface="Aptos" panose="020B0004020202020204" pitchFamily="34" charset="0"/>
                <a:ea typeface="Aptos" panose="020B0004020202020204" pitchFamily="34" charset="0"/>
                <a:cs typeface="Times New Roman" panose="02020603050405020304" pitchFamily="18" charset="0"/>
              </a:rPr>
              <a:t>Hospital Regional Universitario de Málaga</a:t>
            </a:r>
          </a:p>
          <a:p>
            <a:pPr marL="285750" indent="-285750">
              <a:lnSpc>
                <a:spcPct val="107000"/>
              </a:lnSpc>
              <a:spcAft>
                <a:spcPts val="800"/>
              </a:spcAft>
              <a:buFont typeface="Wingdings" panose="05000000000000000000" pitchFamily="2" charset="2"/>
              <a:buChar char="§"/>
            </a:pPr>
            <a:endParaRPr lang="pt-PT" sz="1400"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pt-PT" sz="1400"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s-E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2A7172E8-4B4D-9784-95A1-7E2DD7C9EE77}"/>
              </a:ext>
            </a:extLst>
          </p:cNvPr>
          <p:cNvSpPr txBox="1"/>
          <p:nvPr/>
        </p:nvSpPr>
        <p:spPr>
          <a:xfrm>
            <a:off x="754536" y="922684"/>
            <a:ext cx="7559674" cy="369332"/>
          </a:xfrm>
          <a:prstGeom prst="rect">
            <a:avLst/>
          </a:prstGeom>
          <a:noFill/>
        </p:spPr>
        <p:txBody>
          <a:bodyPr wrap="square">
            <a:spAutoFit/>
          </a:bodyPr>
          <a:lstStyle/>
          <a:p>
            <a:r>
              <a:rPr lang="es-ES" b="1" dirty="0">
                <a:solidFill>
                  <a:schemeClr val="tx1">
                    <a:lumMod val="65000"/>
                    <a:lumOff val="35000"/>
                  </a:schemeClr>
                </a:solidFill>
                <a:latin typeface="Dosis" pitchFamily="2" charset="0"/>
              </a:rPr>
              <a:t>Otros nuevos convenios y/o firmados con anterioridad son:</a:t>
            </a:r>
          </a:p>
        </p:txBody>
      </p:sp>
      <p:sp>
        <p:nvSpPr>
          <p:cNvPr id="6" name="CuadroTexto 5">
            <a:extLst>
              <a:ext uri="{FF2B5EF4-FFF2-40B4-BE49-F238E27FC236}">
                <a16:creationId xmlns:a16="http://schemas.microsoft.com/office/drawing/2014/main" id="{0C2A220A-02E4-2583-08CA-D9CF4FB07EFB}"/>
              </a:ext>
            </a:extLst>
          </p:cNvPr>
          <p:cNvSpPr txBox="1"/>
          <p:nvPr/>
        </p:nvSpPr>
        <p:spPr>
          <a:xfrm>
            <a:off x="4097161" y="1481795"/>
            <a:ext cx="6367988" cy="5977790"/>
          </a:xfrm>
          <a:prstGeom prst="rect">
            <a:avLst/>
          </a:prstGeom>
          <a:noFill/>
        </p:spPr>
        <p:txBody>
          <a:bodyPr wrap="square">
            <a:spAutoFit/>
          </a:bodyPr>
          <a:lstStyle/>
          <a:p>
            <a:pPr marL="285750" indent="-285750">
              <a:lnSpc>
                <a:spcPct val="107000"/>
              </a:lnSpc>
              <a:spcAft>
                <a:spcPts val="800"/>
              </a:spcAft>
              <a:buFont typeface="Wingdings" panose="05000000000000000000" pitchFamily="2" charset="2"/>
              <a:buChar char="§"/>
            </a:pPr>
            <a:r>
              <a:rPr lang="pt-PT" sz="1400" kern="100" dirty="0">
                <a:effectLst/>
                <a:latin typeface="Aptos" panose="020B0004020202020204" pitchFamily="34" charset="0"/>
                <a:ea typeface="Aptos" panose="020B0004020202020204" pitchFamily="34" charset="0"/>
                <a:cs typeface="Times New Roman" panose="02020603050405020304" pitchFamily="18" charset="0"/>
              </a:rPr>
              <a:t>Ipsomedical </a:t>
            </a:r>
          </a:p>
          <a:p>
            <a:pPr marL="285750" indent="-285750">
              <a:lnSpc>
                <a:spcPct val="107000"/>
              </a:lnSpc>
              <a:spcAft>
                <a:spcPts val="800"/>
              </a:spcAft>
              <a:buFont typeface="Wingdings" panose="05000000000000000000" pitchFamily="2" charset="2"/>
              <a:buChar char="§"/>
            </a:pPr>
            <a:r>
              <a:rPr lang="pt-PT" sz="1400" kern="100" dirty="0">
                <a:effectLst/>
                <a:latin typeface="Aptos" panose="020B0004020202020204" pitchFamily="34" charset="0"/>
                <a:ea typeface="Aptos" panose="020B0004020202020204" pitchFamily="34" charset="0"/>
                <a:cs typeface="Times New Roman" panose="02020603050405020304" pitchFamily="18" charset="0"/>
              </a:rPr>
              <a:t>Koala Soluciones Educativas</a:t>
            </a:r>
            <a:endParaRPr lang="es-ES" sz="14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pPr>
            <a:r>
              <a:rPr lang="pt-PT" sz="1400" kern="100" dirty="0">
                <a:effectLst/>
                <a:latin typeface="Aptos" panose="020B0004020202020204" pitchFamily="34" charset="0"/>
                <a:ea typeface="Aptos" panose="020B0004020202020204" pitchFamily="34" charset="0"/>
                <a:cs typeface="Times New Roman" panose="02020603050405020304" pitchFamily="18" charset="0"/>
              </a:rPr>
              <a:t>MacArthurGlen Designer Outlet</a:t>
            </a:r>
            <a:endParaRPr lang="es-ES" sz="14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pPr>
            <a:r>
              <a:rPr lang="pt-PT" sz="1400" kern="100" dirty="0">
                <a:effectLst/>
                <a:latin typeface="Aptos" panose="020B0004020202020204" pitchFamily="34" charset="0"/>
                <a:ea typeface="Aptos" panose="020B0004020202020204" pitchFamily="34" charset="0"/>
                <a:cs typeface="Times New Roman" panose="02020603050405020304" pitchFamily="18" charset="0"/>
              </a:rPr>
              <a:t>Maireles &amp; Asociados </a:t>
            </a:r>
            <a:endParaRPr lang="es-ES" sz="14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pPr>
            <a:r>
              <a:rPr lang="pt-PT" sz="1400" kern="100" dirty="0">
                <a:effectLst/>
                <a:latin typeface="Aptos" panose="020B0004020202020204" pitchFamily="34" charset="0"/>
                <a:ea typeface="Aptos" panose="020B0004020202020204" pitchFamily="34" charset="0"/>
                <a:cs typeface="Times New Roman" panose="02020603050405020304" pitchFamily="18" charset="0"/>
              </a:rPr>
              <a:t>Mansof </a:t>
            </a:r>
            <a:endParaRPr lang="es-ES" sz="14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pPr>
            <a:r>
              <a:rPr lang="pt-PT" sz="1400" kern="100" dirty="0">
                <a:effectLst/>
                <a:latin typeface="Aptos" panose="020B0004020202020204" pitchFamily="34" charset="0"/>
                <a:ea typeface="Aptos" panose="020B0004020202020204" pitchFamily="34" charset="0"/>
                <a:cs typeface="Times New Roman" panose="02020603050405020304" pitchFamily="18" charset="0"/>
              </a:rPr>
              <a:t>Martínez Echevarría Abogados</a:t>
            </a:r>
            <a:endParaRPr lang="es-ES" sz="14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pPr>
            <a:r>
              <a:rPr lang="pt-PT" sz="1400" kern="100" dirty="0">
                <a:effectLst/>
                <a:latin typeface="Aptos" panose="020B0004020202020204" pitchFamily="34" charset="0"/>
                <a:ea typeface="Aptos" panose="020B0004020202020204" pitchFamily="34" charset="0"/>
                <a:cs typeface="Times New Roman" panose="02020603050405020304" pitchFamily="18" charset="0"/>
              </a:rPr>
              <a:t>Muebles Acosta </a:t>
            </a:r>
            <a:endParaRPr lang="es-ES" sz="14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pPr>
            <a:r>
              <a:rPr lang="pt-PT" sz="1400" kern="100" dirty="0">
                <a:effectLst/>
                <a:latin typeface="Aptos" panose="020B0004020202020204" pitchFamily="34" charset="0"/>
                <a:ea typeface="Aptos" panose="020B0004020202020204" pitchFamily="34" charset="0"/>
                <a:cs typeface="Times New Roman" panose="02020603050405020304" pitchFamily="18" charset="0"/>
              </a:rPr>
              <a:t>My Sweet Paradise </a:t>
            </a:r>
            <a:endParaRPr lang="es-ES" sz="14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pPr>
            <a:r>
              <a:rPr lang="pt-PT" sz="1400" kern="100" dirty="0">
                <a:effectLst/>
                <a:latin typeface="Aptos" panose="020B0004020202020204" pitchFamily="34" charset="0"/>
                <a:ea typeface="Aptos" panose="020B0004020202020204" pitchFamily="34" charset="0"/>
                <a:cs typeface="Times New Roman" panose="02020603050405020304" pitchFamily="18" charset="0"/>
              </a:rPr>
              <a:t>Neurosumma</a:t>
            </a:r>
            <a:endParaRPr lang="es-ES" sz="14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pPr>
            <a:r>
              <a:rPr lang="pt-PT" sz="1400" kern="100" dirty="0">
                <a:effectLst/>
                <a:latin typeface="Aptos" panose="020B0004020202020204" pitchFamily="34" charset="0"/>
                <a:ea typeface="Aptos" panose="020B0004020202020204" pitchFamily="34" charset="0"/>
                <a:cs typeface="Times New Roman" panose="02020603050405020304" pitchFamily="18" charset="0"/>
              </a:rPr>
              <a:t>Oncohéroes</a:t>
            </a:r>
            <a:endParaRPr lang="es-ES" sz="14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pPr>
            <a:r>
              <a:rPr lang="es-ES" sz="1400" kern="100" dirty="0">
                <a:effectLst/>
                <a:latin typeface="Aptos" panose="020B0004020202020204" pitchFamily="34" charset="0"/>
                <a:ea typeface="Aptos" panose="020B0004020202020204" pitchFamily="34" charset="0"/>
                <a:cs typeface="Times New Roman" panose="02020603050405020304" pitchFamily="18" charset="0"/>
              </a:rPr>
              <a:t>Open-Box</a:t>
            </a:r>
          </a:p>
          <a:p>
            <a:pPr marL="285750" indent="-285750">
              <a:lnSpc>
                <a:spcPct val="107000"/>
              </a:lnSpc>
              <a:spcAft>
                <a:spcPts val="800"/>
              </a:spcAft>
              <a:buFont typeface="Wingdings" panose="05000000000000000000" pitchFamily="2" charset="2"/>
              <a:buChar char="§"/>
            </a:pPr>
            <a:r>
              <a:rPr lang="es-ES" sz="1400" kern="100" dirty="0">
                <a:effectLst/>
                <a:latin typeface="Aptos" panose="020B0004020202020204" pitchFamily="34" charset="0"/>
                <a:ea typeface="Aptos" panose="020B0004020202020204" pitchFamily="34" charset="0"/>
                <a:cs typeface="Times New Roman" panose="02020603050405020304" pitchFamily="18" charset="0"/>
              </a:rPr>
              <a:t>OPPLUS</a:t>
            </a:r>
          </a:p>
          <a:p>
            <a:pPr marL="285750" indent="-285750">
              <a:lnSpc>
                <a:spcPct val="107000"/>
              </a:lnSpc>
              <a:spcAft>
                <a:spcPts val="800"/>
              </a:spcAft>
              <a:buFont typeface="Wingdings" panose="05000000000000000000" pitchFamily="2" charset="2"/>
              <a:buChar char="§"/>
            </a:pPr>
            <a:r>
              <a:rPr lang="es-ES" sz="1400" kern="100" dirty="0">
                <a:effectLst/>
                <a:latin typeface="Aptos" panose="020B0004020202020204" pitchFamily="34" charset="0"/>
                <a:ea typeface="Aptos" panose="020B0004020202020204" pitchFamily="34" charset="0"/>
                <a:cs typeface="Times New Roman" panose="02020603050405020304" pitchFamily="18" charset="0"/>
              </a:rPr>
              <a:t>Óptica </a:t>
            </a:r>
            <a:r>
              <a:rPr lang="es-ES" sz="1400" kern="100" dirty="0" err="1">
                <a:effectLst/>
                <a:latin typeface="Aptos" panose="020B0004020202020204" pitchFamily="34" charset="0"/>
                <a:ea typeface="Aptos" panose="020B0004020202020204" pitchFamily="34" charset="0"/>
                <a:cs typeface="Times New Roman" panose="02020603050405020304" pitchFamily="18" charset="0"/>
              </a:rPr>
              <a:t>Manoja</a:t>
            </a:r>
            <a:endParaRPr lang="es-ES" sz="14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pPr>
            <a:r>
              <a:rPr lang="es-ES" sz="1400" kern="100" dirty="0">
                <a:effectLst/>
                <a:latin typeface="Aptos" panose="020B0004020202020204" pitchFamily="34" charset="0"/>
                <a:ea typeface="Aptos" panose="020B0004020202020204" pitchFamily="34" charset="0"/>
                <a:cs typeface="Times New Roman" panose="02020603050405020304" pitchFamily="18" charset="0"/>
              </a:rPr>
              <a:t>Parque Infantil Multiaventuras</a:t>
            </a:r>
          </a:p>
          <a:p>
            <a:pPr marL="285750" indent="-285750">
              <a:lnSpc>
                <a:spcPct val="107000"/>
              </a:lnSpc>
              <a:spcAft>
                <a:spcPts val="800"/>
              </a:spcAft>
              <a:buFont typeface="Wingdings" panose="05000000000000000000" pitchFamily="2" charset="2"/>
              <a:buChar char="§"/>
            </a:pPr>
            <a:r>
              <a:rPr lang="es-ES" sz="1400" kern="100" dirty="0">
                <a:effectLst/>
                <a:latin typeface="Aptos" panose="020B0004020202020204" pitchFamily="34" charset="0"/>
                <a:ea typeface="Aptos" panose="020B0004020202020204" pitchFamily="34" charset="0"/>
                <a:cs typeface="Times New Roman" panose="02020603050405020304" pitchFamily="18" charset="0"/>
              </a:rPr>
              <a:t>RGB Mejorando Empresas</a:t>
            </a:r>
          </a:p>
          <a:p>
            <a:pPr marL="285750" indent="-285750">
              <a:lnSpc>
                <a:spcPct val="107000"/>
              </a:lnSpc>
              <a:spcAft>
                <a:spcPts val="800"/>
              </a:spcAft>
              <a:buFont typeface="Wingdings" panose="05000000000000000000" pitchFamily="2" charset="2"/>
              <a:buChar char="§"/>
            </a:pPr>
            <a:r>
              <a:rPr lang="es-ES" sz="1400" kern="100" dirty="0" err="1">
                <a:effectLst/>
                <a:latin typeface="Aptos" panose="020B0004020202020204" pitchFamily="34" charset="0"/>
                <a:ea typeface="Aptos" panose="020B0004020202020204" pitchFamily="34" charset="0"/>
                <a:cs typeface="Times New Roman" panose="02020603050405020304" pitchFamily="18" charset="0"/>
              </a:rPr>
              <a:t>SportisLive</a:t>
            </a:r>
            <a:endParaRPr lang="es-ES" sz="14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pPr>
            <a:r>
              <a:rPr lang="es-ES" sz="1400" kern="100" dirty="0">
                <a:effectLst/>
                <a:latin typeface="Aptos" panose="020B0004020202020204" pitchFamily="34" charset="0"/>
                <a:ea typeface="Aptos" panose="020B0004020202020204" pitchFamily="34" charset="0"/>
                <a:cs typeface="Times New Roman" panose="02020603050405020304" pitchFamily="18" charset="0"/>
              </a:rPr>
              <a:t>TCC Centro Comercial Abierto</a:t>
            </a:r>
          </a:p>
          <a:p>
            <a:pPr marL="285750" indent="-285750">
              <a:lnSpc>
                <a:spcPct val="107000"/>
              </a:lnSpc>
              <a:spcAft>
                <a:spcPts val="800"/>
              </a:spcAft>
              <a:buFont typeface="Wingdings" panose="05000000000000000000" pitchFamily="2" charset="2"/>
              <a:buChar char="§"/>
            </a:pPr>
            <a:r>
              <a:rPr lang="es-ES" sz="1400" kern="100" dirty="0">
                <a:effectLst/>
                <a:latin typeface="Aptos" panose="020B0004020202020204" pitchFamily="34" charset="0"/>
                <a:ea typeface="Aptos" panose="020B0004020202020204" pitchFamily="34" charset="0"/>
                <a:cs typeface="Times New Roman" panose="02020603050405020304" pitchFamily="18" charset="0"/>
              </a:rPr>
              <a:t>Universidad de Málaga</a:t>
            </a:r>
          </a:p>
        </p:txBody>
      </p:sp>
      <p:sp>
        <p:nvSpPr>
          <p:cNvPr id="7" name="CuadroTexto 20">
            <a:extLst>
              <a:ext uri="{FF2B5EF4-FFF2-40B4-BE49-F238E27FC236}">
                <a16:creationId xmlns:a16="http://schemas.microsoft.com/office/drawing/2014/main" id="{8E780997-4742-715A-5028-27982B27C6C8}"/>
              </a:ext>
            </a:extLst>
          </p:cNvPr>
          <p:cNvSpPr txBox="1"/>
          <p:nvPr/>
        </p:nvSpPr>
        <p:spPr>
          <a:xfrm>
            <a:off x="1056992" y="205706"/>
            <a:ext cx="5415262" cy="584775"/>
          </a:xfrm>
          <a:prstGeom prst="rect">
            <a:avLst/>
          </a:prstGeom>
          <a:noFill/>
        </p:spPr>
        <p:txBody>
          <a:bodyPr wrap="square" rtlCol="0">
            <a:spAutoFit/>
          </a:bodyPr>
          <a:lstStyle/>
          <a:p>
            <a:pPr algn="ctr"/>
            <a:r>
              <a:rPr lang="es-ES" sz="3200" b="1" dirty="0">
                <a:solidFill>
                  <a:srgbClr val="7DBA04"/>
                </a:solidFill>
                <a:latin typeface="Dosis" pitchFamily="2" charset="0"/>
                <a:ea typeface="Adobe Gothic Std B" panose="020B0800000000000000" pitchFamily="34" charset="-128"/>
              </a:rPr>
              <a:t>COLABORACIONES </a:t>
            </a:r>
          </a:p>
        </p:txBody>
      </p:sp>
      <p:cxnSp>
        <p:nvCxnSpPr>
          <p:cNvPr id="8" name="Conector recto 9">
            <a:extLst>
              <a:ext uri="{FF2B5EF4-FFF2-40B4-BE49-F238E27FC236}">
                <a16:creationId xmlns:a16="http://schemas.microsoft.com/office/drawing/2014/main" id="{D35B95FE-E004-BDFA-708C-116DB846AE35}"/>
              </a:ext>
            </a:extLst>
          </p:cNvPr>
          <p:cNvCxnSpPr>
            <a:cxnSpLocks/>
          </p:cNvCxnSpPr>
          <p:nvPr/>
        </p:nvCxnSpPr>
        <p:spPr>
          <a:xfrm>
            <a:off x="1813560" y="748861"/>
            <a:ext cx="3825240" cy="0"/>
          </a:xfrm>
          <a:prstGeom prst="line">
            <a:avLst/>
          </a:prstGeom>
        </p:spPr>
        <p:style>
          <a:lnRef idx="1">
            <a:schemeClr val="dk1"/>
          </a:lnRef>
          <a:fillRef idx="0">
            <a:schemeClr val="dk1"/>
          </a:fillRef>
          <a:effectRef idx="0">
            <a:schemeClr val="dk1"/>
          </a:effectRef>
          <a:fontRef idx="minor">
            <a:schemeClr val="tx1"/>
          </a:fontRef>
        </p:style>
      </p:cxnSp>
      <p:sp>
        <p:nvSpPr>
          <p:cNvPr id="9" name="CuadroTexto 8">
            <a:extLst>
              <a:ext uri="{FF2B5EF4-FFF2-40B4-BE49-F238E27FC236}">
                <a16:creationId xmlns:a16="http://schemas.microsoft.com/office/drawing/2014/main" id="{00E434B4-6B0A-838B-8844-0040CCC8E6B2}"/>
              </a:ext>
            </a:extLst>
          </p:cNvPr>
          <p:cNvSpPr txBox="1"/>
          <p:nvPr/>
        </p:nvSpPr>
        <p:spPr>
          <a:xfrm>
            <a:off x="313663" y="10332154"/>
            <a:ext cx="6367989" cy="307905"/>
          </a:xfrm>
          <a:prstGeom prst="rect">
            <a:avLst/>
          </a:prstGeom>
          <a:noFill/>
        </p:spPr>
        <p:txBody>
          <a:bodyPr wrap="square" rtlCol="0">
            <a:spAutoFit/>
          </a:bodyPr>
          <a:lstStyle/>
          <a:p>
            <a:r>
              <a:rPr lang="es-ES" sz="1401" b="1" dirty="0"/>
              <a:t>PÁG</a:t>
            </a:r>
            <a:r>
              <a:rPr lang="es-ES" sz="1401" dirty="0"/>
              <a:t>. </a:t>
            </a:r>
            <a:r>
              <a:rPr lang="es-ES" sz="1401" b="1" dirty="0"/>
              <a:t>25</a:t>
            </a:r>
            <a:r>
              <a:rPr lang="es-ES" sz="1401" dirty="0"/>
              <a:t>     COLABORACIONES</a:t>
            </a:r>
          </a:p>
        </p:txBody>
      </p:sp>
    </p:spTree>
    <p:extLst>
      <p:ext uri="{BB962C8B-B14F-4D97-AF65-F5344CB8AC3E}">
        <p14:creationId xmlns:p14="http://schemas.microsoft.com/office/powerpoint/2010/main" val="675407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8DFE7E4F-1888-4D72-9A92-55024CF0A2AB}"/>
              </a:ext>
            </a:extLst>
          </p:cNvPr>
          <p:cNvSpPr txBox="1"/>
          <p:nvPr/>
        </p:nvSpPr>
        <p:spPr>
          <a:xfrm>
            <a:off x="202521" y="1279294"/>
            <a:ext cx="6047740" cy="439076"/>
          </a:xfrm>
          <a:prstGeom prst="rect">
            <a:avLst/>
          </a:prstGeom>
          <a:noFill/>
        </p:spPr>
        <p:txBody>
          <a:bodyPr wrap="square" lIns="99551" tIns="49775" rIns="99551" bIns="49775"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prstClr val="black">
                    <a:lumMod val="50000"/>
                    <a:lumOff val="50000"/>
                  </a:prstClr>
                </a:solidFill>
                <a:effectLst/>
                <a:uLnTx/>
                <a:uFillTx/>
                <a:latin typeface="Dosis"/>
                <a:ea typeface="+mn-ea"/>
                <a:cs typeface="+mn-cs"/>
              </a:rPr>
              <a:t>Comunicación online</a:t>
            </a:r>
          </a:p>
        </p:txBody>
      </p:sp>
      <p:sp>
        <p:nvSpPr>
          <p:cNvPr id="7" name="CuadroTexto 7">
            <a:extLst>
              <a:ext uri="{FF2B5EF4-FFF2-40B4-BE49-F238E27FC236}">
                <a16:creationId xmlns:a16="http://schemas.microsoft.com/office/drawing/2014/main" id="{A4FBA084-E8A1-4EB5-A330-4E05A9C0FBEE}"/>
              </a:ext>
            </a:extLst>
          </p:cNvPr>
          <p:cNvSpPr txBox="1"/>
          <p:nvPr/>
        </p:nvSpPr>
        <p:spPr>
          <a:xfrm>
            <a:off x="439054" y="1804292"/>
            <a:ext cx="1331020" cy="3337947"/>
          </a:xfrm>
          <a:prstGeom prst="rect">
            <a:avLst/>
          </a:prstGeom>
          <a:noFill/>
        </p:spPr>
        <p:txBody>
          <a:bodyPr wrap="square" lIns="99551" tIns="49775" rIns="99551" bIns="49775"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2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lumMod val="65000"/>
                    <a:lumOff val="35000"/>
                  </a:prstClr>
                </a:solidFill>
                <a:effectLst/>
                <a:uLnTx/>
                <a:uFillTx/>
                <a:latin typeface="Dosis"/>
                <a:ea typeface="+mn-ea"/>
                <a:cs typeface="+mn-cs"/>
              </a:rPr>
              <a:t>WEB</a:t>
            </a:r>
          </a:p>
          <a:p>
            <a:pPr algn="r">
              <a:lnSpc>
                <a:spcPct val="200000"/>
              </a:lnSpc>
              <a:defRPr/>
            </a:pPr>
            <a:r>
              <a:rPr kumimoji="0" lang="es-ES" sz="1800" b="1" i="0" u="none" strike="noStrike" kern="1200" cap="none" spc="0" normalizeH="0" baseline="0" noProof="0" dirty="0">
                <a:ln>
                  <a:noFill/>
                </a:ln>
                <a:solidFill>
                  <a:prstClr val="black">
                    <a:lumMod val="65000"/>
                    <a:lumOff val="35000"/>
                  </a:prstClr>
                </a:solidFill>
                <a:effectLst/>
                <a:uLnTx/>
                <a:uFillTx/>
                <a:latin typeface="Dosis"/>
                <a:ea typeface="+mn-ea"/>
                <a:cs typeface="+mn-cs"/>
              </a:rPr>
              <a:t>BOLETÍN</a:t>
            </a:r>
          </a:p>
          <a:p>
            <a:pPr algn="r">
              <a:lnSpc>
                <a:spcPct val="200000"/>
              </a:lnSpc>
              <a:defRPr/>
            </a:pPr>
            <a:r>
              <a:rPr kumimoji="0" lang="es-ES" sz="1800" b="1" i="0" u="none" strike="noStrike" kern="1200" cap="none" spc="0" normalizeH="0" baseline="0" noProof="0" dirty="0">
                <a:ln>
                  <a:noFill/>
                </a:ln>
                <a:solidFill>
                  <a:prstClr val="black">
                    <a:lumMod val="65000"/>
                    <a:lumOff val="35000"/>
                  </a:prstClr>
                </a:solidFill>
                <a:effectLst/>
                <a:uLnTx/>
                <a:uFillTx/>
                <a:latin typeface="Dosis"/>
                <a:ea typeface="+mn-ea"/>
                <a:cs typeface="+mn-cs"/>
              </a:rPr>
              <a:t>FACEBOOK</a:t>
            </a:r>
          </a:p>
          <a:p>
            <a:pPr algn="r">
              <a:lnSpc>
                <a:spcPct val="200000"/>
              </a:lnSpc>
              <a:defRPr/>
            </a:pPr>
            <a:r>
              <a:rPr kumimoji="0" lang="es-ES" sz="1800" b="1" i="0" u="none" strike="noStrike" kern="1200" cap="none" spc="0" normalizeH="0" baseline="0" noProof="0" dirty="0">
                <a:ln>
                  <a:noFill/>
                </a:ln>
                <a:solidFill>
                  <a:prstClr val="black">
                    <a:lumMod val="65000"/>
                    <a:lumOff val="35000"/>
                  </a:prstClr>
                </a:solidFill>
                <a:effectLst/>
                <a:uLnTx/>
                <a:uFillTx/>
                <a:latin typeface="Dosis"/>
                <a:ea typeface="+mn-ea"/>
                <a:cs typeface="+mn-cs"/>
              </a:rPr>
              <a:t>LINKEDIN</a:t>
            </a:r>
            <a:r>
              <a:rPr kumimoji="0" lang="es-ES" sz="1800" b="1" i="0" u="none" strike="noStrike" kern="1200" cap="none" spc="0" normalizeH="0" baseline="0" noProof="0" dirty="0">
                <a:ln>
                  <a:noFill/>
                </a:ln>
                <a:solidFill>
                  <a:srgbClr val="E5004E"/>
                </a:solidFill>
                <a:effectLst/>
                <a:uLnTx/>
                <a:uFillTx/>
                <a:latin typeface="Dosis"/>
                <a:ea typeface="+mn-ea"/>
                <a:cs typeface="+mn-cs"/>
              </a:rPr>
              <a:t> </a:t>
            </a:r>
          </a:p>
          <a:p>
            <a:pPr algn="r">
              <a:lnSpc>
                <a:spcPct val="200000"/>
              </a:lnSpc>
              <a:defRPr/>
            </a:pPr>
            <a:r>
              <a:rPr kumimoji="0" lang="es-ES" sz="1800" b="1" i="0" u="none" strike="noStrike" kern="1200" cap="none" spc="0" normalizeH="0" baseline="0" noProof="0" dirty="0">
                <a:ln>
                  <a:noFill/>
                </a:ln>
                <a:solidFill>
                  <a:prstClr val="black">
                    <a:lumMod val="65000"/>
                    <a:lumOff val="35000"/>
                  </a:prstClr>
                </a:solidFill>
                <a:effectLst/>
                <a:uLnTx/>
                <a:uFillTx/>
                <a:latin typeface="Dosis"/>
                <a:ea typeface="+mn-ea"/>
                <a:cs typeface="+mn-cs"/>
              </a:rPr>
              <a:t>INSTAGRAM</a:t>
            </a:r>
          </a:p>
          <a:p>
            <a:pPr algn="r">
              <a:lnSpc>
                <a:spcPct val="200000"/>
              </a:lnSpc>
              <a:defRPr/>
            </a:pPr>
            <a:r>
              <a:rPr kumimoji="0" lang="es-ES" sz="1800" b="1" i="0" u="none" strike="noStrike" kern="1200" cap="none" spc="0" normalizeH="0" baseline="0" noProof="0" dirty="0">
                <a:ln>
                  <a:noFill/>
                </a:ln>
                <a:solidFill>
                  <a:prstClr val="black">
                    <a:lumMod val="65000"/>
                    <a:lumOff val="35000"/>
                  </a:prstClr>
                </a:solidFill>
                <a:effectLst/>
                <a:uLnTx/>
                <a:uFillTx/>
                <a:latin typeface="Dosis"/>
                <a:ea typeface="+mn-ea"/>
                <a:cs typeface="+mn-cs"/>
              </a:rPr>
              <a:t>YOUTUBE</a:t>
            </a:r>
          </a:p>
        </p:txBody>
      </p:sp>
      <p:sp>
        <p:nvSpPr>
          <p:cNvPr id="8" name="CuadroTexto 14">
            <a:extLst>
              <a:ext uri="{FF2B5EF4-FFF2-40B4-BE49-F238E27FC236}">
                <a16:creationId xmlns:a16="http://schemas.microsoft.com/office/drawing/2014/main" id="{26A0479C-8FDC-4F5F-B2FA-6B44C1FEC318}"/>
              </a:ext>
            </a:extLst>
          </p:cNvPr>
          <p:cNvSpPr txBox="1"/>
          <p:nvPr/>
        </p:nvSpPr>
        <p:spPr>
          <a:xfrm>
            <a:off x="1837218" y="1854508"/>
            <a:ext cx="2847188" cy="3355259"/>
          </a:xfrm>
          <a:prstGeom prst="rect">
            <a:avLst/>
          </a:prstGeom>
          <a:noFill/>
        </p:spPr>
        <p:txBody>
          <a:bodyPr wrap="square" lIns="99551" tIns="49775" rIns="99551" bIns="49775"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50000"/>
              </a:lnSpc>
              <a:spcBef>
                <a:spcPts val="0"/>
              </a:spcBef>
              <a:spcAft>
                <a:spcPts val="0"/>
              </a:spcAft>
              <a:buClrTx/>
              <a:buSzTx/>
              <a:buFontTx/>
              <a:buNone/>
              <a:tabLst/>
              <a:defRPr/>
            </a:pPr>
            <a:r>
              <a:rPr lang="es-ES" sz="2400" b="1" dirty="0">
                <a:solidFill>
                  <a:srgbClr val="7FBA27"/>
                </a:solidFill>
                <a:latin typeface="Dosis"/>
              </a:rPr>
              <a:t>5</a:t>
            </a:r>
            <a:r>
              <a:rPr kumimoji="0" lang="es-ES" sz="2400" b="1" i="0" u="none" strike="noStrike" kern="1200" cap="none" spc="0" normalizeH="0" baseline="0" noProof="0" dirty="0">
                <a:ln>
                  <a:noFill/>
                </a:ln>
                <a:solidFill>
                  <a:srgbClr val="7FBA27"/>
                </a:solidFill>
                <a:effectLst/>
                <a:uLnTx/>
                <a:uFillTx/>
                <a:latin typeface="Dosis"/>
                <a:ea typeface="+mn-ea"/>
                <a:cs typeface="+mn-cs"/>
              </a:rPr>
              <a:t>8.491</a:t>
            </a:r>
            <a:r>
              <a:rPr kumimoji="0" lang="es-ES" sz="2400" b="1" i="0" u="none" strike="noStrike" kern="1200" cap="none" spc="0" normalizeH="0" baseline="0" noProof="0" dirty="0">
                <a:ln>
                  <a:noFill/>
                </a:ln>
                <a:solidFill>
                  <a:srgbClr val="70AD47"/>
                </a:solidFill>
                <a:effectLst/>
                <a:uLnTx/>
                <a:uFillTx/>
                <a:latin typeface="Dosis"/>
                <a:ea typeface="+mn-ea"/>
                <a:cs typeface="+mn-cs"/>
              </a:rPr>
              <a:t> </a:t>
            </a:r>
            <a:r>
              <a:rPr kumimoji="0" lang="es-ES" b="0" i="0" u="none" strike="noStrike" kern="1200" cap="none" spc="0" normalizeH="0" baseline="0" noProof="0" dirty="0">
                <a:ln>
                  <a:noFill/>
                </a:ln>
                <a:solidFill>
                  <a:prstClr val="black">
                    <a:lumMod val="50000"/>
                    <a:lumOff val="50000"/>
                  </a:prstClr>
                </a:solidFill>
                <a:effectLst/>
                <a:uLnTx/>
                <a:uFillTx/>
                <a:latin typeface="Dosis"/>
                <a:ea typeface="+mn-ea"/>
                <a:cs typeface="+mn-cs"/>
              </a:rPr>
              <a:t>visitas</a:t>
            </a:r>
          </a:p>
          <a:p>
            <a:pPr>
              <a:lnSpc>
                <a:spcPct val="150000"/>
              </a:lnSpc>
              <a:defRPr/>
            </a:pPr>
            <a:r>
              <a:rPr kumimoji="0" lang="es-ES" sz="2400" b="1" i="0" u="none" strike="noStrike" kern="1200" cap="none" spc="0" normalizeH="0" baseline="0" noProof="0" dirty="0">
                <a:ln>
                  <a:noFill/>
                </a:ln>
                <a:solidFill>
                  <a:srgbClr val="7FBA27"/>
                </a:solidFill>
                <a:effectLst/>
                <a:uLnTx/>
                <a:uFillTx/>
                <a:latin typeface="Dosis"/>
                <a:ea typeface="+mn-ea"/>
                <a:cs typeface="+mn-cs"/>
              </a:rPr>
              <a:t>12</a:t>
            </a:r>
            <a:r>
              <a:rPr kumimoji="0" lang="es-ES" b="0" i="0" u="none" strike="noStrike" kern="1200" cap="none" spc="0" normalizeH="0" baseline="0" noProof="0" dirty="0">
                <a:ln>
                  <a:noFill/>
                </a:ln>
                <a:solidFill>
                  <a:prstClr val="black"/>
                </a:solidFill>
                <a:effectLst/>
                <a:uLnTx/>
                <a:uFillTx/>
                <a:latin typeface="Dosis"/>
                <a:ea typeface="+mn-ea"/>
                <a:cs typeface="+mn-cs"/>
              </a:rPr>
              <a:t> </a:t>
            </a:r>
            <a:r>
              <a:rPr kumimoji="0" lang="es-ES" b="0" i="0" u="none" strike="noStrike" kern="1200" cap="none" spc="0" normalizeH="0" baseline="0" noProof="0" dirty="0">
                <a:ln>
                  <a:noFill/>
                </a:ln>
                <a:solidFill>
                  <a:prstClr val="black">
                    <a:lumMod val="50000"/>
                    <a:lumOff val="50000"/>
                  </a:prstClr>
                </a:solidFill>
                <a:effectLst/>
                <a:uLnTx/>
                <a:uFillTx/>
                <a:latin typeface="Dosis"/>
                <a:ea typeface="+mn-ea"/>
                <a:cs typeface="+mn-cs"/>
              </a:rPr>
              <a:t>subidos a la web</a:t>
            </a:r>
          </a:p>
          <a:p>
            <a:pPr>
              <a:lnSpc>
                <a:spcPct val="150000"/>
              </a:lnSpc>
              <a:defRPr/>
            </a:pPr>
            <a:r>
              <a:rPr kumimoji="0" lang="es-ES" sz="2400" b="1" i="0" u="none" strike="noStrike" kern="1200" cap="none" spc="0" normalizeH="0" baseline="0" noProof="0" dirty="0">
                <a:ln>
                  <a:noFill/>
                </a:ln>
                <a:solidFill>
                  <a:srgbClr val="7FBA27"/>
                </a:solidFill>
                <a:effectLst/>
                <a:uLnTx/>
                <a:uFillTx/>
                <a:latin typeface="Dosis"/>
                <a:ea typeface="+mn-ea"/>
                <a:cs typeface="+mn-cs"/>
              </a:rPr>
              <a:t>70.293</a:t>
            </a:r>
            <a:r>
              <a:rPr kumimoji="0" lang="es-ES" b="1" i="0" u="none" strike="noStrike" kern="1200" cap="none" spc="0" normalizeH="0" baseline="0" noProof="0" dirty="0">
                <a:ln>
                  <a:noFill/>
                </a:ln>
                <a:solidFill>
                  <a:srgbClr val="7FBA27"/>
                </a:solidFill>
                <a:effectLst/>
                <a:uLnTx/>
                <a:uFillTx/>
                <a:latin typeface="Dosis"/>
                <a:ea typeface="+mn-ea"/>
                <a:cs typeface="+mn-cs"/>
              </a:rPr>
              <a:t> </a:t>
            </a:r>
            <a:r>
              <a:rPr kumimoji="0" lang="es-ES" b="0" i="0" u="none" strike="noStrike" kern="1200" cap="none" spc="0" normalizeH="0" baseline="0" noProof="0" dirty="0">
                <a:ln>
                  <a:noFill/>
                </a:ln>
                <a:solidFill>
                  <a:prstClr val="black">
                    <a:lumMod val="50000"/>
                    <a:lumOff val="50000"/>
                  </a:prstClr>
                </a:solidFill>
                <a:effectLst/>
                <a:uLnTx/>
                <a:uFillTx/>
                <a:latin typeface="Dosis"/>
                <a:ea typeface="+mn-ea"/>
                <a:cs typeface="+mn-cs"/>
              </a:rPr>
              <a:t>seguidores</a:t>
            </a:r>
          </a:p>
          <a:p>
            <a:pPr>
              <a:lnSpc>
                <a:spcPct val="150000"/>
              </a:lnSpc>
              <a:defRPr/>
            </a:pPr>
            <a:r>
              <a:rPr lang="es-ES" sz="2400" b="1" dirty="0">
                <a:solidFill>
                  <a:srgbClr val="7FBA27"/>
                </a:solidFill>
                <a:latin typeface="Dosis"/>
              </a:rPr>
              <a:t>1.815</a:t>
            </a:r>
            <a:r>
              <a:rPr kumimoji="0" lang="es-ES" b="1" i="0" u="none" strike="noStrike" kern="1200" cap="none" spc="0" normalizeH="0" baseline="0" noProof="0" dirty="0">
                <a:ln>
                  <a:noFill/>
                </a:ln>
                <a:solidFill>
                  <a:srgbClr val="70AD47"/>
                </a:solidFill>
                <a:effectLst/>
                <a:uLnTx/>
                <a:uFillTx/>
                <a:latin typeface="Dosis"/>
                <a:ea typeface="+mn-ea"/>
                <a:cs typeface="+mn-cs"/>
              </a:rPr>
              <a:t> </a:t>
            </a:r>
            <a:r>
              <a:rPr kumimoji="0" lang="es-ES" b="0" i="0" u="none" strike="noStrike" kern="1200" cap="none" spc="0" normalizeH="0" baseline="0" noProof="0" dirty="0">
                <a:ln>
                  <a:noFill/>
                </a:ln>
                <a:solidFill>
                  <a:prstClr val="black">
                    <a:lumMod val="50000"/>
                    <a:lumOff val="50000"/>
                  </a:prstClr>
                </a:solidFill>
                <a:effectLst/>
                <a:uLnTx/>
                <a:uFillTx/>
                <a:latin typeface="Dosis"/>
                <a:ea typeface="+mn-ea"/>
                <a:cs typeface="+mn-cs"/>
              </a:rPr>
              <a:t>seguidores</a:t>
            </a:r>
          </a:p>
          <a:p>
            <a:pPr>
              <a:lnSpc>
                <a:spcPct val="150000"/>
              </a:lnSpc>
              <a:defRPr/>
            </a:pPr>
            <a:r>
              <a:rPr lang="es-ES" sz="2400" b="1" dirty="0">
                <a:solidFill>
                  <a:srgbClr val="7FBA27"/>
                </a:solidFill>
                <a:latin typeface="Dosis"/>
              </a:rPr>
              <a:t>9.169</a:t>
            </a:r>
            <a:r>
              <a:rPr kumimoji="0" lang="es-ES" sz="2400" b="1" i="0" u="none" strike="noStrike" kern="1200" cap="none" spc="0" normalizeH="0" baseline="0" noProof="0" dirty="0">
                <a:ln>
                  <a:noFill/>
                </a:ln>
                <a:solidFill>
                  <a:srgbClr val="70AD47"/>
                </a:solidFill>
                <a:effectLst/>
                <a:uLnTx/>
                <a:uFillTx/>
                <a:latin typeface="Dosis"/>
                <a:ea typeface="+mn-ea"/>
                <a:cs typeface="+mn-cs"/>
              </a:rPr>
              <a:t> </a:t>
            </a:r>
            <a:r>
              <a:rPr kumimoji="0" lang="es-ES" b="0" i="0" u="none" strike="noStrike" kern="1200" cap="none" spc="0" normalizeH="0" baseline="0" noProof="0" dirty="0">
                <a:ln>
                  <a:noFill/>
                </a:ln>
                <a:solidFill>
                  <a:prstClr val="black">
                    <a:lumMod val="50000"/>
                    <a:lumOff val="50000"/>
                  </a:prstClr>
                </a:solidFill>
                <a:effectLst/>
                <a:uLnTx/>
                <a:uFillTx/>
                <a:latin typeface="Dosis"/>
                <a:ea typeface="+mn-ea"/>
                <a:cs typeface="+mn-cs"/>
              </a:rPr>
              <a:t>seguidores</a:t>
            </a:r>
          </a:p>
          <a:p>
            <a:pPr>
              <a:lnSpc>
                <a:spcPct val="150000"/>
              </a:lnSpc>
              <a:defRPr/>
            </a:pPr>
            <a:r>
              <a:rPr kumimoji="0" lang="es-ES" sz="2400" b="1" i="0" u="none" strike="noStrike" kern="1200" cap="none" spc="0" normalizeH="0" baseline="0" noProof="0" dirty="0">
                <a:ln>
                  <a:noFill/>
                </a:ln>
                <a:solidFill>
                  <a:srgbClr val="7FBA27"/>
                </a:solidFill>
                <a:effectLst/>
                <a:uLnTx/>
                <a:uFillTx/>
                <a:latin typeface="Dosis"/>
                <a:ea typeface="+mn-ea"/>
                <a:cs typeface="+mn-cs"/>
              </a:rPr>
              <a:t>785</a:t>
            </a:r>
            <a:r>
              <a:rPr kumimoji="0" lang="es-ES" b="0" i="0" u="none" strike="noStrike" kern="1200" cap="none" spc="0" normalizeH="0" baseline="0" noProof="0" dirty="0">
                <a:ln>
                  <a:noFill/>
                </a:ln>
                <a:solidFill>
                  <a:prstClr val="black"/>
                </a:solidFill>
                <a:effectLst/>
                <a:uLnTx/>
                <a:uFillTx/>
                <a:latin typeface="Dosis"/>
                <a:ea typeface="+mn-ea"/>
                <a:cs typeface="+mn-cs"/>
              </a:rPr>
              <a:t> </a:t>
            </a:r>
            <a:r>
              <a:rPr kumimoji="0" lang="es-ES" b="0" i="0" u="none" strike="noStrike" kern="1200" cap="none" spc="0" normalizeH="0" baseline="0" noProof="0" dirty="0">
                <a:ln>
                  <a:noFill/>
                </a:ln>
                <a:solidFill>
                  <a:prstClr val="black">
                    <a:lumMod val="50000"/>
                    <a:lumOff val="50000"/>
                  </a:prstClr>
                </a:solidFill>
                <a:effectLst/>
                <a:uLnTx/>
                <a:uFillTx/>
                <a:latin typeface="Dosis"/>
                <a:ea typeface="+mn-ea"/>
                <a:cs typeface="+mn-cs"/>
              </a:rPr>
              <a:t>suscriptores</a:t>
            </a:r>
            <a:endParaRPr kumimoji="0" lang="es-ES" sz="1800" b="1" i="0" u="none" strike="noStrike" kern="1200" cap="none" spc="0" normalizeH="0" baseline="0" noProof="0" dirty="0">
              <a:ln>
                <a:noFill/>
              </a:ln>
              <a:solidFill>
                <a:srgbClr val="70AD47"/>
              </a:solidFill>
              <a:effectLst/>
              <a:uLnTx/>
              <a:uFillTx/>
              <a:latin typeface="Dosis"/>
              <a:ea typeface="+mn-ea"/>
              <a:cs typeface="+mn-cs"/>
            </a:endParaRPr>
          </a:p>
        </p:txBody>
      </p:sp>
      <p:sp>
        <p:nvSpPr>
          <p:cNvPr id="16" name="CuadroTexto 29">
            <a:extLst>
              <a:ext uri="{FF2B5EF4-FFF2-40B4-BE49-F238E27FC236}">
                <a16:creationId xmlns:a16="http://schemas.microsoft.com/office/drawing/2014/main" id="{C0712A24-09D5-4E6B-8D0E-59C3B9FE2020}"/>
              </a:ext>
            </a:extLst>
          </p:cNvPr>
          <p:cNvSpPr txBox="1"/>
          <p:nvPr/>
        </p:nvSpPr>
        <p:spPr>
          <a:xfrm>
            <a:off x="171060" y="5862554"/>
            <a:ext cx="3198325" cy="498287"/>
          </a:xfrm>
          <a:prstGeom prst="rect">
            <a:avLst/>
          </a:prstGeom>
          <a:noFill/>
        </p:spPr>
        <p:txBody>
          <a:bodyPr wrap="square" lIns="99551" tIns="49775" rIns="99551" bIns="49775"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a:ln>
                  <a:noFill/>
                </a:ln>
                <a:solidFill>
                  <a:prstClr val="white"/>
                </a:solidFill>
                <a:effectLst/>
                <a:uLnTx/>
                <a:uFillTx/>
                <a:latin typeface="Dosis"/>
                <a:ea typeface="+mn-ea"/>
                <a:cs typeface="+mn-cs"/>
              </a:rPr>
              <a:t>Otros Medios de </a:t>
            </a:r>
          </a:p>
        </p:txBody>
      </p:sp>
      <p:sp>
        <p:nvSpPr>
          <p:cNvPr id="20" name="CuadroTexto 7">
            <a:extLst>
              <a:ext uri="{FF2B5EF4-FFF2-40B4-BE49-F238E27FC236}">
                <a16:creationId xmlns:a16="http://schemas.microsoft.com/office/drawing/2014/main" id="{BCAD1DC0-642A-40C5-B08C-DDB2BA772A95}"/>
              </a:ext>
            </a:extLst>
          </p:cNvPr>
          <p:cNvSpPr txBox="1"/>
          <p:nvPr/>
        </p:nvSpPr>
        <p:spPr>
          <a:xfrm>
            <a:off x="345510" y="3855388"/>
            <a:ext cx="1331020" cy="377521"/>
          </a:xfrm>
          <a:prstGeom prst="rect">
            <a:avLst/>
          </a:prstGeom>
          <a:noFill/>
        </p:spPr>
        <p:txBody>
          <a:bodyPr wrap="square" lIns="99551" tIns="49775" rIns="99551" bIns="49775"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lumMod val="65000"/>
                    <a:lumOff val="35000"/>
                  </a:prstClr>
                </a:solidFill>
                <a:effectLst/>
                <a:uLnTx/>
                <a:uFillTx/>
                <a:latin typeface="Dosis"/>
                <a:ea typeface="+mn-ea"/>
                <a:cs typeface="+mn-cs"/>
              </a:rPr>
              <a:t> </a:t>
            </a:r>
          </a:p>
        </p:txBody>
      </p:sp>
      <p:sp>
        <p:nvSpPr>
          <p:cNvPr id="24" name="Rectángulo 23">
            <a:extLst>
              <a:ext uri="{FF2B5EF4-FFF2-40B4-BE49-F238E27FC236}">
                <a16:creationId xmlns:a16="http://schemas.microsoft.com/office/drawing/2014/main" id="{996F68AB-C386-450A-B612-54BBF460BE5A}"/>
              </a:ext>
            </a:extLst>
          </p:cNvPr>
          <p:cNvSpPr/>
          <p:nvPr/>
        </p:nvSpPr>
        <p:spPr>
          <a:xfrm>
            <a:off x="0" y="5345906"/>
            <a:ext cx="7559675" cy="5345907"/>
          </a:xfrm>
          <a:prstGeom prst="rect">
            <a:avLst/>
          </a:prstGeom>
          <a:solidFill>
            <a:srgbClr val="B0E06A"/>
          </a:solidFill>
          <a:ln>
            <a:noFill/>
          </a:ln>
        </p:spPr>
        <p:style>
          <a:lnRef idx="2">
            <a:schemeClr val="accent1">
              <a:shade val="50000"/>
            </a:schemeClr>
          </a:lnRef>
          <a:fillRef idx="1">
            <a:schemeClr val="accent1"/>
          </a:fillRef>
          <a:effectRef idx="0">
            <a:schemeClr val="accent1"/>
          </a:effectRef>
          <a:fontRef idx="minor">
            <a:schemeClr val="lt1"/>
          </a:fontRef>
        </p:style>
        <p:txBody>
          <a:bodyPr lIns="99551" tIns="49775" rIns="99551" bIns="49775" rtlCol="0" anchor="ctr"/>
          <a:lstStyle/>
          <a:p>
            <a:pPr marL="0" marR="0" lvl="0" indent="0" algn="ctr" defTabSz="914102"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CuadroTexto 24">
            <a:extLst>
              <a:ext uri="{FF2B5EF4-FFF2-40B4-BE49-F238E27FC236}">
                <a16:creationId xmlns:a16="http://schemas.microsoft.com/office/drawing/2014/main" id="{9F6D32EC-3FDF-431D-9208-3DC9A68EDF92}"/>
              </a:ext>
            </a:extLst>
          </p:cNvPr>
          <p:cNvSpPr txBox="1"/>
          <p:nvPr/>
        </p:nvSpPr>
        <p:spPr>
          <a:xfrm>
            <a:off x="345515" y="5561831"/>
            <a:ext cx="6047740" cy="564725"/>
          </a:xfrm>
          <a:prstGeom prst="rect">
            <a:avLst/>
          </a:prstGeom>
          <a:noFill/>
        </p:spPr>
        <p:txBody>
          <a:bodyPr wrap="square" lIns="99551" tIns="49775" rIns="99551" bIns="49775"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000" b="1" i="0" u="none" strike="noStrike" kern="1200" cap="none" spc="0" normalizeH="0" baseline="0" noProof="0" dirty="0">
                <a:ln>
                  <a:noFill/>
                </a:ln>
                <a:solidFill>
                  <a:prstClr val="white"/>
                </a:solidFill>
                <a:effectLst/>
                <a:uLnTx/>
                <a:uFillTx/>
                <a:latin typeface="Dosis"/>
                <a:ea typeface="+mn-ea"/>
                <a:cs typeface="+mn-cs"/>
              </a:rPr>
              <a:t>Otros medios de difusión</a:t>
            </a:r>
            <a:endParaRPr kumimoji="0" lang="es-ES" sz="3000" b="0" i="0" u="none" strike="noStrike" kern="1200" cap="none" spc="0" normalizeH="0" baseline="0" noProof="0" dirty="0">
              <a:ln>
                <a:noFill/>
              </a:ln>
              <a:solidFill>
                <a:prstClr val="white"/>
              </a:solidFill>
              <a:effectLst/>
              <a:uLnTx/>
              <a:uFillTx/>
              <a:latin typeface="Dosis"/>
              <a:ea typeface="+mn-ea"/>
              <a:cs typeface="+mn-cs"/>
            </a:endParaRPr>
          </a:p>
        </p:txBody>
      </p:sp>
      <p:cxnSp>
        <p:nvCxnSpPr>
          <p:cNvPr id="26" name="Conector recto 25">
            <a:extLst>
              <a:ext uri="{FF2B5EF4-FFF2-40B4-BE49-F238E27FC236}">
                <a16:creationId xmlns:a16="http://schemas.microsoft.com/office/drawing/2014/main" id="{F3B6F0D7-75F0-411D-BE5D-7A7E96739C7E}"/>
              </a:ext>
            </a:extLst>
          </p:cNvPr>
          <p:cNvCxnSpPr>
            <a:cxnSpLocks/>
          </p:cNvCxnSpPr>
          <p:nvPr/>
        </p:nvCxnSpPr>
        <p:spPr>
          <a:xfrm>
            <a:off x="143896" y="6088389"/>
            <a:ext cx="5047055" cy="54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2" descr="Canal Málaga RTV (@CanalMalagaRTV) / Twitter">
            <a:extLst>
              <a:ext uri="{FF2B5EF4-FFF2-40B4-BE49-F238E27FC236}">
                <a16:creationId xmlns:a16="http://schemas.microsoft.com/office/drawing/2014/main" id="{9732D318-5EA1-2BDC-F3D4-907E6337C2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6767" y="6359932"/>
            <a:ext cx="1772535" cy="17725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Televisión - 101tv">
            <a:extLst>
              <a:ext uri="{FF2B5EF4-FFF2-40B4-BE49-F238E27FC236}">
                <a16:creationId xmlns:a16="http://schemas.microsoft.com/office/drawing/2014/main" id="{F0FD08FF-C641-91EE-E6B5-2A518CCEC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5255" y="8240132"/>
            <a:ext cx="3717513" cy="12491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RTV Marbella - Home | Facebook">
            <a:extLst>
              <a:ext uri="{FF2B5EF4-FFF2-40B4-BE49-F238E27FC236}">
                <a16:creationId xmlns:a16="http://schemas.microsoft.com/office/drawing/2014/main" id="{E2DB3FD4-F8DA-E5F8-2BC2-D01195C933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0009" y="6330223"/>
            <a:ext cx="1802244" cy="18022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green text on a black background&#10;&#10;Description automatically generated">
            <a:extLst>
              <a:ext uri="{FF2B5EF4-FFF2-40B4-BE49-F238E27FC236}">
                <a16:creationId xmlns:a16="http://schemas.microsoft.com/office/drawing/2014/main" id="{17BEC60F-AC80-475B-4EBE-32DD42FCA7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353" y="9534430"/>
            <a:ext cx="4034908" cy="797863"/>
          </a:xfrm>
          <a:prstGeom prst="rect">
            <a:avLst/>
          </a:prstGeom>
        </p:spPr>
      </p:pic>
      <p:pic>
        <p:nvPicPr>
          <p:cNvPr id="27" name="Picture 26" descr="A red background with white text&#10;&#10;Description automatically generated">
            <a:extLst>
              <a:ext uri="{FF2B5EF4-FFF2-40B4-BE49-F238E27FC236}">
                <a16:creationId xmlns:a16="http://schemas.microsoft.com/office/drawing/2014/main" id="{628A4FE4-F49E-61CD-04F6-E669F9F150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353" y="6358793"/>
            <a:ext cx="2853142" cy="1770005"/>
          </a:xfrm>
          <a:prstGeom prst="rect">
            <a:avLst/>
          </a:prstGeom>
        </p:spPr>
      </p:pic>
      <p:pic>
        <p:nvPicPr>
          <p:cNvPr id="28" name="Picture 27" descr="A green rectangle with white text&#10;&#10;Description automatically generated">
            <a:extLst>
              <a:ext uri="{FF2B5EF4-FFF2-40B4-BE49-F238E27FC236}">
                <a16:creationId xmlns:a16="http://schemas.microsoft.com/office/drawing/2014/main" id="{45C3DAF3-544A-6EE8-A5DE-D960D3E099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513" y="8041859"/>
            <a:ext cx="3198325" cy="1693230"/>
          </a:xfrm>
          <a:prstGeom prst="rect">
            <a:avLst/>
          </a:prstGeom>
        </p:spPr>
      </p:pic>
      <p:pic>
        <p:nvPicPr>
          <p:cNvPr id="33" name="Picture 32" descr="A group of people posing for a photo&#10;&#10;Description automatically generated">
            <a:extLst>
              <a:ext uri="{FF2B5EF4-FFF2-40B4-BE49-F238E27FC236}">
                <a16:creationId xmlns:a16="http://schemas.microsoft.com/office/drawing/2014/main" id="{15536269-5333-8AF2-3F56-A419047B62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36330" y="1010412"/>
            <a:ext cx="2552972" cy="4264203"/>
          </a:xfrm>
          <a:prstGeom prst="rect">
            <a:avLst/>
          </a:prstGeom>
        </p:spPr>
      </p:pic>
      <p:sp>
        <p:nvSpPr>
          <p:cNvPr id="19" name="Título 1">
            <a:extLst>
              <a:ext uri="{FF2B5EF4-FFF2-40B4-BE49-F238E27FC236}">
                <a16:creationId xmlns:a16="http://schemas.microsoft.com/office/drawing/2014/main" id="{CD5C6832-FD5C-72EB-CE9A-7936DBA5F083}"/>
              </a:ext>
            </a:extLst>
          </p:cNvPr>
          <p:cNvSpPr txBox="1">
            <a:spLocks/>
          </p:cNvSpPr>
          <p:nvPr/>
        </p:nvSpPr>
        <p:spPr>
          <a:xfrm>
            <a:off x="156482" y="193953"/>
            <a:ext cx="6520220" cy="1042582"/>
          </a:xfrm>
          <a:prstGeom prst="rect">
            <a:avLst/>
          </a:prstGeom>
        </p:spPr>
        <p:txBody>
          <a:bodyPr vert="horz" lIns="91440" tIns="45720" rIns="91440" bIns="45720" rtlCol="0" anchor="ctr">
            <a:normAutofit fontScale="97500" lnSpcReduction="10000"/>
          </a:bodyPr>
          <a:lstStyle>
            <a:lvl1pPr algn="l" defTabSz="755911" rtl="0" eaLnBrk="1" latinLnBrk="0" hangingPunct="1">
              <a:lnSpc>
                <a:spcPct val="90000"/>
              </a:lnSpc>
              <a:spcBef>
                <a:spcPct val="0"/>
              </a:spcBef>
              <a:buNone/>
              <a:defRPr sz="3637" kern="1200">
                <a:solidFill>
                  <a:schemeClr val="tx1"/>
                </a:solidFill>
                <a:latin typeface="+mj-lt"/>
                <a:ea typeface="+mj-ea"/>
                <a:cs typeface="+mj-cs"/>
              </a:defRPr>
            </a:lvl1pPr>
          </a:lstStyle>
          <a:p>
            <a:pPr>
              <a:lnSpc>
                <a:spcPct val="100000"/>
              </a:lnSpc>
            </a:pPr>
            <a:br>
              <a:rPr lang="es-ES" sz="2800" dirty="0"/>
            </a:br>
            <a:r>
              <a:rPr lang="es-ES" sz="4000" b="1" dirty="0">
                <a:solidFill>
                  <a:srgbClr val="7EBA00"/>
                </a:solidFill>
                <a:latin typeface="Dosis" pitchFamily="2" charset="0"/>
                <a:ea typeface="Adobe Gothic Std B" panose="020B0800000000000000" pitchFamily="34" charset="-128"/>
              </a:rPr>
              <a:t>IMPACTO </a:t>
            </a:r>
            <a:r>
              <a:rPr lang="es-ES" sz="4000" dirty="0">
                <a:solidFill>
                  <a:srgbClr val="7EBA00"/>
                </a:solidFill>
                <a:latin typeface="Dosis" pitchFamily="2" charset="0"/>
                <a:ea typeface="Adobe Gothic Std B" panose="020B0800000000000000" pitchFamily="34" charset="-128"/>
              </a:rPr>
              <a:t>en medios</a:t>
            </a:r>
            <a:endParaRPr lang="es-ES" sz="2400" dirty="0">
              <a:solidFill>
                <a:srgbClr val="7EBA00"/>
              </a:solidFill>
              <a:latin typeface="Dosis" pitchFamily="2" charset="0"/>
            </a:endParaRPr>
          </a:p>
        </p:txBody>
      </p:sp>
      <p:cxnSp>
        <p:nvCxnSpPr>
          <p:cNvPr id="31" name="Conector recto 30">
            <a:extLst>
              <a:ext uri="{FF2B5EF4-FFF2-40B4-BE49-F238E27FC236}">
                <a16:creationId xmlns:a16="http://schemas.microsoft.com/office/drawing/2014/main" id="{07AC1B6B-2A28-D48E-D1F0-ED9F085ABA3A}"/>
              </a:ext>
            </a:extLst>
          </p:cNvPr>
          <p:cNvCxnSpPr>
            <a:cxnSpLocks/>
          </p:cNvCxnSpPr>
          <p:nvPr/>
        </p:nvCxnSpPr>
        <p:spPr>
          <a:xfrm>
            <a:off x="231035" y="1244879"/>
            <a:ext cx="4069646" cy="0"/>
          </a:xfrm>
          <a:prstGeom prst="line">
            <a:avLst/>
          </a:prstGeom>
        </p:spPr>
        <p:style>
          <a:lnRef idx="1">
            <a:schemeClr val="dk1"/>
          </a:lnRef>
          <a:fillRef idx="0">
            <a:schemeClr val="dk1"/>
          </a:fillRef>
          <a:effectRef idx="0">
            <a:schemeClr val="dk1"/>
          </a:effectRef>
          <a:fontRef idx="minor">
            <a:schemeClr val="tx1"/>
          </a:fontRef>
        </p:style>
      </p:cxnSp>
      <p:sp>
        <p:nvSpPr>
          <p:cNvPr id="35" name="CuadroTexto 34">
            <a:extLst>
              <a:ext uri="{FF2B5EF4-FFF2-40B4-BE49-F238E27FC236}">
                <a16:creationId xmlns:a16="http://schemas.microsoft.com/office/drawing/2014/main" id="{CBABE357-1D09-0704-D979-326B865C2BDE}"/>
              </a:ext>
            </a:extLst>
          </p:cNvPr>
          <p:cNvSpPr txBox="1"/>
          <p:nvPr/>
        </p:nvSpPr>
        <p:spPr>
          <a:xfrm>
            <a:off x="313663" y="10332154"/>
            <a:ext cx="6367989" cy="307905"/>
          </a:xfrm>
          <a:prstGeom prst="rect">
            <a:avLst/>
          </a:prstGeom>
          <a:noFill/>
        </p:spPr>
        <p:txBody>
          <a:bodyPr wrap="square" rtlCol="0">
            <a:spAutoFit/>
          </a:bodyPr>
          <a:lstStyle/>
          <a:p>
            <a:r>
              <a:rPr lang="es-ES" sz="1401" b="1" dirty="0"/>
              <a:t>PÁG</a:t>
            </a:r>
            <a:r>
              <a:rPr lang="es-ES" sz="1401" dirty="0"/>
              <a:t>. </a:t>
            </a:r>
            <a:r>
              <a:rPr lang="es-ES" sz="1401" b="1" dirty="0"/>
              <a:t>26</a:t>
            </a:r>
            <a:r>
              <a:rPr lang="es-ES" sz="1401" dirty="0"/>
              <a:t>     IMPACTO EN MEDIOS </a:t>
            </a:r>
          </a:p>
        </p:txBody>
      </p:sp>
    </p:spTree>
    <p:extLst>
      <p:ext uri="{BB962C8B-B14F-4D97-AF65-F5344CB8AC3E}">
        <p14:creationId xmlns:p14="http://schemas.microsoft.com/office/powerpoint/2010/main" val="2000793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2F53D-8F5C-DE05-3978-83F062B90773}"/>
            </a:ext>
          </a:extLst>
        </p:cNvPr>
        <p:cNvGrpSpPr/>
        <p:nvPr/>
      </p:nvGrpSpPr>
      <p:grpSpPr>
        <a:xfrm>
          <a:off x="0" y="0"/>
          <a:ext cx="0" cy="0"/>
          <a:chOff x="0" y="0"/>
          <a:chExt cx="0" cy="0"/>
        </a:xfrm>
      </p:grpSpPr>
      <p:sp>
        <p:nvSpPr>
          <p:cNvPr id="3" name="Rectángulo 23">
            <a:extLst>
              <a:ext uri="{FF2B5EF4-FFF2-40B4-BE49-F238E27FC236}">
                <a16:creationId xmlns:a16="http://schemas.microsoft.com/office/drawing/2014/main" id="{CEFC5CB1-767D-1E31-9EBB-6D91A353C7B3}"/>
              </a:ext>
            </a:extLst>
          </p:cNvPr>
          <p:cNvSpPr/>
          <p:nvPr/>
        </p:nvSpPr>
        <p:spPr>
          <a:xfrm>
            <a:off x="557326" y="1744922"/>
            <a:ext cx="6367989" cy="7736171"/>
          </a:xfrm>
          <a:prstGeom prst="rect">
            <a:avLst/>
          </a:prstGeom>
          <a:solidFill>
            <a:srgbClr val="7DBA04">
              <a:alpha val="50000"/>
            </a:srgbClr>
          </a:solidFill>
          <a:ln>
            <a:noFill/>
          </a:ln>
        </p:spPr>
        <p:style>
          <a:lnRef idx="0">
            <a:scrgbClr r="0" g="0" b="0"/>
          </a:lnRef>
          <a:fillRef idx="0">
            <a:scrgbClr r="0" g="0" b="0"/>
          </a:fillRef>
          <a:effectRef idx="0">
            <a:scrgbClr r="0" g="0" b="0"/>
          </a:effectRef>
          <a:fontRef idx="minor">
            <a:schemeClr val="lt1"/>
          </a:fontRef>
        </p:style>
        <p:txBody>
          <a:bodyPr lIns="99551" tIns="49775" rIns="99551" bIns="49775" rtlCol="0" anchor="ctr"/>
          <a:lstStyle/>
          <a:p>
            <a:pPr marL="0" marR="0" lvl="0" indent="0" algn="ctr" defTabSz="914102"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6" name="CuadroTexto 45">
            <a:extLst>
              <a:ext uri="{FF2B5EF4-FFF2-40B4-BE49-F238E27FC236}">
                <a16:creationId xmlns:a16="http://schemas.microsoft.com/office/drawing/2014/main" id="{E878AAEE-DAA3-3AD9-EAED-6A94D7BBD975}"/>
              </a:ext>
            </a:extLst>
          </p:cNvPr>
          <p:cNvSpPr txBox="1"/>
          <p:nvPr/>
        </p:nvSpPr>
        <p:spPr>
          <a:xfrm>
            <a:off x="359383" y="10284834"/>
            <a:ext cx="6367989" cy="307905"/>
          </a:xfrm>
          <a:prstGeom prst="rect">
            <a:avLst/>
          </a:prstGeom>
          <a:noFill/>
        </p:spPr>
        <p:txBody>
          <a:bodyPr wrap="square" rtlCol="0">
            <a:spAutoFit/>
          </a:bodyPr>
          <a:lstStyle/>
          <a:p>
            <a:r>
              <a:rPr lang="es-ES" sz="1401" b="1" dirty="0"/>
              <a:t>PÁG. 27     </a:t>
            </a:r>
            <a:r>
              <a:rPr lang="es-ES" sz="1401" dirty="0"/>
              <a:t>AGRADECIMIENTO</a:t>
            </a:r>
          </a:p>
        </p:txBody>
      </p:sp>
      <p:sp>
        <p:nvSpPr>
          <p:cNvPr id="11" name="Rectángulo 15">
            <a:extLst>
              <a:ext uri="{FF2B5EF4-FFF2-40B4-BE49-F238E27FC236}">
                <a16:creationId xmlns:a16="http://schemas.microsoft.com/office/drawing/2014/main" id="{7FB9E83F-E183-A3D9-4009-528E15BA5E63}"/>
              </a:ext>
            </a:extLst>
          </p:cNvPr>
          <p:cNvSpPr/>
          <p:nvPr/>
        </p:nvSpPr>
        <p:spPr>
          <a:xfrm>
            <a:off x="161439" y="1210720"/>
            <a:ext cx="6763876" cy="1169551"/>
          </a:xfrm>
          <a:prstGeom prst="rect">
            <a:avLst/>
          </a:prstGeom>
        </p:spPr>
        <p:txBody>
          <a:bodyPr wrap="square">
            <a:spAutoFit/>
          </a:bodyPr>
          <a:lstStyle/>
          <a:p>
            <a:endParaRPr lang="es-ES" b="1" dirty="0">
              <a:solidFill>
                <a:schemeClr val="tx1">
                  <a:lumMod val="65000"/>
                  <a:lumOff val="35000"/>
                </a:schemeClr>
              </a:solidFill>
              <a:latin typeface="+mj-lt"/>
            </a:endParaRPr>
          </a:p>
          <a:p>
            <a:endParaRPr lang="es-ES" b="1" dirty="0">
              <a:solidFill>
                <a:schemeClr val="tx1">
                  <a:lumMod val="65000"/>
                  <a:lumOff val="35000"/>
                </a:schemeClr>
              </a:solidFill>
              <a:latin typeface="+mj-lt"/>
            </a:endParaRPr>
          </a:p>
          <a:p>
            <a:r>
              <a:rPr lang="es-ES" b="1" dirty="0">
                <a:solidFill>
                  <a:schemeClr val="tx1">
                    <a:lumMod val="65000"/>
                    <a:lumOff val="35000"/>
                  </a:schemeClr>
                </a:solidFill>
                <a:latin typeface="+mj-lt"/>
              </a:rPr>
              <a:t> </a:t>
            </a:r>
          </a:p>
          <a:p>
            <a:pPr algn="just"/>
            <a:endParaRPr lang="es-ES" sz="1600" dirty="0">
              <a:solidFill>
                <a:schemeClr val="tx1">
                  <a:lumMod val="65000"/>
                  <a:lumOff val="35000"/>
                </a:schemeClr>
              </a:solidFill>
              <a:latin typeface="+mj-lt"/>
            </a:endParaRPr>
          </a:p>
        </p:txBody>
      </p:sp>
      <p:sp>
        <p:nvSpPr>
          <p:cNvPr id="2" name="CuadroTexto 1">
            <a:extLst>
              <a:ext uri="{FF2B5EF4-FFF2-40B4-BE49-F238E27FC236}">
                <a16:creationId xmlns:a16="http://schemas.microsoft.com/office/drawing/2014/main" id="{29B78B54-9830-A6DA-6A19-C77359A57CB7}"/>
              </a:ext>
            </a:extLst>
          </p:cNvPr>
          <p:cNvSpPr txBox="1"/>
          <p:nvPr/>
        </p:nvSpPr>
        <p:spPr>
          <a:xfrm>
            <a:off x="736704" y="1991142"/>
            <a:ext cx="5990668" cy="7571303"/>
          </a:xfrm>
          <a:prstGeom prst="rect">
            <a:avLst/>
          </a:prstGeom>
          <a:noFill/>
        </p:spPr>
        <p:txBody>
          <a:bodyPr wrap="square" rtlCol="0">
            <a:spAutoFit/>
          </a:bodyPr>
          <a:lstStyle/>
          <a:p>
            <a:pPr algn="ctr"/>
            <a:r>
              <a:rPr lang="es-ES" sz="4000" dirty="0">
                <a:latin typeface="Dosis" pitchFamily="2" charset="0"/>
              </a:rPr>
              <a:t>Gratitud y compromiso </a:t>
            </a:r>
          </a:p>
          <a:p>
            <a:pPr algn="just"/>
            <a:endParaRPr lang="es-ES" sz="2800" dirty="0"/>
          </a:p>
          <a:p>
            <a:pPr algn="just">
              <a:lnSpc>
                <a:spcPct val="150000"/>
              </a:lnSpc>
            </a:pPr>
            <a:r>
              <a:rPr lang="es-ES" sz="2000" dirty="0"/>
              <a:t>Esas son las dos palabras que definen nuestro trabajo.</a:t>
            </a:r>
          </a:p>
          <a:p>
            <a:pPr algn="just">
              <a:lnSpc>
                <a:spcPct val="150000"/>
              </a:lnSpc>
            </a:pPr>
            <a:r>
              <a:rPr lang="es-ES" sz="2000" dirty="0"/>
              <a:t>Gratitud por poder ayudar a los demás.</a:t>
            </a:r>
          </a:p>
          <a:p>
            <a:pPr algn="just">
              <a:lnSpc>
                <a:spcPct val="150000"/>
              </a:lnSpc>
            </a:pPr>
            <a:r>
              <a:rPr lang="es-ES" sz="2000" dirty="0"/>
              <a:t>Compromiso con todas las familias que se nos acercan buscando un poco de calor en momentos difíciles.</a:t>
            </a:r>
          </a:p>
          <a:p>
            <a:pPr algn="just">
              <a:lnSpc>
                <a:spcPct val="150000"/>
              </a:lnSpc>
            </a:pPr>
            <a:r>
              <a:rPr lang="es-ES" sz="2000" dirty="0"/>
              <a:t>Todos los que formamos la familia de Fundación Olivares tenemos un firme compromiso: ofrecer lo mejor de nosotros para mejorar la calidad de vida de nuestros peques y sus familias. Y nos sentimos realmente agradecidos por poder aportar nuestro granito de arena en la construcción de una sociedad más humana y justa.</a:t>
            </a:r>
          </a:p>
          <a:p>
            <a:pPr algn="just"/>
            <a:endParaRPr lang="es-ES" sz="2000" dirty="0"/>
          </a:p>
          <a:p>
            <a:pPr algn="ctr"/>
            <a:r>
              <a:rPr lang="es-ES" sz="2000" dirty="0"/>
              <a:t>GRACIAS, QUERIDAS FAMILIAS, </a:t>
            </a:r>
          </a:p>
          <a:p>
            <a:pPr algn="ctr"/>
            <a:r>
              <a:rPr lang="es-ES" sz="2000" dirty="0"/>
              <a:t>POR DEJARNOS FORMAR PARTE DE VUESTRAS VIDAS.</a:t>
            </a:r>
          </a:p>
          <a:p>
            <a:endParaRPr lang="en-US" dirty="0"/>
          </a:p>
        </p:txBody>
      </p:sp>
      <p:sp>
        <p:nvSpPr>
          <p:cNvPr id="4" name="Título 1">
            <a:extLst>
              <a:ext uri="{FF2B5EF4-FFF2-40B4-BE49-F238E27FC236}">
                <a16:creationId xmlns:a16="http://schemas.microsoft.com/office/drawing/2014/main" id="{FC86556A-1477-4A95-22BB-14CA212F935D}"/>
              </a:ext>
            </a:extLst>
          </p:cNvPr>
          <p:cNvSpPr>
            <a:spLocks noGrp="1"/>
          </p:cNvSpPr>
          <p:nvPr>
            <p:ph type="title"/>
          </p:nvPr>
        </p:nvSpPr>
        <p:spPr>
          <a:xfrm>
            <a:off x="736704" y="225748"/>
            <a:ext cx="6520220" cy="1042582"/>
          </a:xfrm>
        </p:spPr>
        <p:txBody>
          <a:bodyPr>
            <a:normAutofit fontScale="90000"/>
          </a:bodyPr>
          <a:lstStyle/>
          <a:p>
            <a:pPr algn="r">
              <a:lnSpc>
                <a:spcPct val="100000"/>
              </a:lnSpc>
            </a:pPr>
            <a:br>
              <a:rPr lang="es-ES" sz="2800" dirty="0"/>
            </a:br>
            <a:r>
              <a:rPr lang="es-ES" sz="4000" b="1" dirty="0">
                <a:solidFill>
                  <a:srgbClr val="7EBA00"/>
                </a:solidFill>
                <a:latin typeface="Dosis" pitchFamily="2" charset="0"/>
                <a:ea typeface="Adobe Gothic Std B" panose="020B0800000000000000" pitchFamily="34" charset="-128"/>
              </a:rPr>
              <a:t>AGRADECIMIENTO</a:t>
            </a:r>
            <a:endParaRPr lang="es-ES" sz="2400" b="1" dirty="0">
              <a:solidFill>
                <a:srgbClr val="7EBA00"/>
              </a:solidFill>
              <a:latin typeface="Dosis" pitchFamily="2" charset="0"/>
            </a:endParaRPr>
          </a:p>
        </p:txBody>
      </p:sp>
      <p:cxnSp>
        <p:nvCxnSpPr>
          <p:cNvPr id="5" name="Conector recto 4">
            <a:extLst>
              <a:ext uri="{FF2B5EF4-FFF2-40B4-BE49-F238E27FC236}">
                <a16:creationId xmlns:a16="http://schemas.microsoft.com/office/drawing/2014/main" id="{E0C39BAA-7D92-792C-8BF3-8F123A66708D}"/>
              </a:ext>
            </a:extLst>
          </p:cNvPr>
          <p:cNvCxnSpPr>
            <a:cxnSpLocks/>
          </p:cNvCxnSpPr>
          <p:nvPr/>
        </p:nvCxnSpPr>
        <p:spPr>
          <a:xfrm>
            <a:off x="3526971" y="1256846"/>
            <a:ext cx="369688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41824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t="8777" b="9519"/>
          <a:stretch/>
        </p:blipFill>
        <p:spPr>
          <a:xfrm>
            <a:off x="988642" y="832972"/>
            <a:ext cx="5582390" cy="6450315"/>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8156" y="7740227"/>
            <a:ext cx="1243928" cy="1205729"/>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082" y="7829784"/>
            <a:ext cx="1592439" cy="1116173"/>
          </a:xfrm>
          <a:prstGeom prst="rect">
            <a:avLst/>
          </a:prstGeom>
        </p:spPr>
      </p:pic>
      <p:pic>
        <p:nvPicPr>
          <p:cNvPr id="3" name="Imagen 2">
            <a:extLst>
              <a:ext uri="{FF2B5EF4-FFF2-40B4-BE49-F238E27FC236}">
                <a16:creationId xmlns:a16="http://schemas.microsoft.com/office/drawing/2014/main" id="{53A02A65-2DDE-4B18-8ECC-F4F4A51177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1469" y="7980850"/>
            <a:ext cx="2610830" cy="780058"/>
          </a:xfrm>
          <a:prstGeom prst="rect">
            <a:avLst/>
          </a:prstGeom>
        </p:spPr>
      </p:pic>
      <p:sp>
        <p:nvSpPr>
          <p:cNvPr id="26" name="Rectángulo 41">
            <a:extLst>
              <a:ext uri="{FF2B5EF4-FFF2-40B4-BE49-F238E27FC236}">
                <a16:creationId xmlns:a16="http://schemas.microsoft.com/office/drawing/2014/main" id="{69CBC91A-D357-EE7C-B11D-46B72FEB0AAF}"/>
              </a:ext>
            </a:extLst>
          </p:cNvPr>
          <p:cNvSpPr/>
          <p:nvPr/>
        </p:nvSpPr>
        <p:spPr>
          <a:xfrm>
            <a:off x="3" y="9147236"/>
            <a:ext cx="7566748" cy="1544577"/>
          </a:xfrm>
          <a:prstGeom prst="rect">
            <a:avLst/>
          </a:prstGeom>
          <a:solidFill>
            <a:srgbClr val="DF0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71" dirty="0"/>
          </a:p>
        </p:txBody>
      </p:sp>
      <p:grpSp>
        <p:nvGrpSpPr>
          <p:cNvPr id="27" name="Grupo 42">
            <a:extLst>
              <a:ext uri="{FF2B5EF4-FFF2-40B4-BE49-F238E27FC236}">
                <a16:creationId xmlns:a16="http://schemas.microsoft.com/office/drawing/2014/main" id="{E176A926-AF3E-5461-C09B-01A4BA9D0DAB}"/>
              </a:ext>
            </a:extLst>
          </p:cNvPr>
          <p:cNvGrpSpPr/>
          <p:nvPr/>
        </p:nvGrpSpPr>
        <p:grpSpPr>
          <a:xfrm>
            <a:off x="3580753" y="9504754"/>
            <a:ext cx="1763461" cy="641016"/>
            <a:chOff x="3921768" y="9799776"/>
            <a:chExt cx="1763461" cy="641017"/>
          </a:xfrm>
        </p:grpSpPr>
        <p:sp>
          <p:nvSpPr>
            <p:cNvPr id="28" name="Text Placeholder 3">
              <a:extLst>
                <a:ext uri="{FF2B5EF4-FFF2-40B4-BE49-F238E27FC236}">
                  <a16:creationId xmlns:a16="http://schemas.microsoft.com/office/drawing/2014/main" id="{7A1DC751-E411-635C-CD30-A4865E4654EB}"/>
                </a:ext>
              </a:extLst>
            </p:cNvPr>
            <p:cNvSpPr txBox="1">
              <a:spLocks/>
            </p:cNvSpPr>
            <p:nvPr/>
          </p:nvSpPr>
          <p:spPr>
            <a:xfrm>
              <a:off x="3921768" y="10302294"/>
              <a:ext cx="1763461" cy="138499"/>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sz="900" dirty="0">
                  <a:solidFill>
                    <a:schemeClr val="bg1"/>
                  </a:solidFill>
                </a:rPr>
                <a:t>info@fundacionolivares.org</a:t>
              </a:r>
            </a:p>
          </p:txBody>
        </p:sp>
        <p:sp>
          <p:nvSpPr>
            <p:cNvPr id="29" name="Title 2">
              <a:extLst>
                <a:ext uri="{FF2B5EF4-FFF2-40B4-BE49-F238E27FC236}">
                  <a16:creationId xmlns:a16="http://schemas.microsoft.com/office/drawing/2014/main" id="{9AF7B566-9C58-4A47-E0DF-4803B2B1C49B}"/>
                </a:ext>
              </a:extLst>
            </p:cNvPr>
            <p:cNvSpPr txBox="1">
              <a:spLocks/>
            </p:cNvSpPr>
            <p:nvPr/>
          </p:nvSpPr>
          <p:spPr>
            <a:xfrm>
              <a:off x="3963131" y="10049113"/>
              <a:ext cx="1470680" cy="153448"/>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50" b="1" dirty="0">
                  <a:solidFill>
                    <a:schemeClr val="bg1"/>
                  </a:solidFill>
                </a:rPr>
                <a:t>EMAIL</a:t>
              </a:r>
            </a:p>
          </p:txBody>
        </p:sp>
        <p:sp>
          <p:nvSpPr>
            <p:cNvPr id="30" name="Freeform 143">
              <a:extLst>
                <a:ext uri="{FF2B5EF4-FFF2-40B4-BE49-F238E27FC236}">
                  <a16:creationId xmlns:a16="http://schemas.microsoft.com/office/drawing/2014/main" id="{3F0B328F-CCE2-B3A1-90C5-F9F379E6839C}"/>
                </a:ext>
              </a:extLst>
            </p:cNvPr>
            <p:cNvSpPr>
              <a:spLocks noEditPoints="1"/>
            </p:cNvSpPr>
            <p:nvPr/>
          </p:nvSpPr>
          <p:spPr bwMode="auto">
            <a:xfrm>
              <a:off x="4570946" y="9799776"/>
              <a:ext cx="255051" cy="168154"/>
            </a:xfrm>
            <a:custGeom>
              <a:avLst/>
              <a:gdLst/>
              <a:ahLst/>
              <a:cxnLst>
                <a:cxn ang="0">
                  <a:pos x="107" y="0"/>
                </a:cxn>
                <a:cxn ang="0">
                  <a:pos x="15" y="0"/>
                </a:cxn>
                <a:cxn ang="0">
                  <a:pos x="0" y="16"/>
                </a:cxn>
                <a:cxn ang="0">
                  <a:pos x="0" y="65"/>
                </a:cxn>
                <a:cxn ang="0">
                  <a:pos x="15" y="81"/>
                </a:cxn>
                <a:cxn ang="0">
                  <a:pos x="107" y="81"/>
                </a:cxn>
                <a:cxn ang="0">
                  <a:pos x="123" y="65"/>
                </a:cxn>
                <a:cxn ang="0">
                  <a:pos x="123" y="16"/>
                </a:cxn>
                <a:cxn ang="0">
                  <a:pos x="107" y="0"/>
                </a:cxn>
                <a:cxn ang="0">
                  <a:pos x="8" y="20"/>
                </a:cxn>
                <a:cxn ang="0">
                  <a:pos x="34" y="41"/>
                </a:cxn>
                <a:cxn ang="0">
                  <a:pos x="8" y="61"/>
                </a:cxn>
                <a:cxn ang="0">
                  <a:pos x="8" y="20"/>
                </a:cxn>
                <a:cxn ang="0">
                  <a:pos x="115" y="65"/>
                </a:cxn>
                <a:cxn ang="0">
                  <a:pos x="107" y="73"/>
                </a:cxn>
                <a:cxn ang="0">
                  <a:pos x="15" y="73"/>
                </a:cxn>
                <a:cxn ang="0">
                  <a:pos x="8" y="65"/>
                </a:cxn>
                <a:cxn ang="0">
                  <a:pos x="38" y="43"/>
                </a:cxn>
                <a:cxn ang="0">
                  <a:pos x="54" y="56"/>
                </a:cxn>
                <a:cxn ang="0">
                  <a:pos x="61" y="58"/>
                </a:cxn>
                <a:cxn ang="0">
                  <a:pos x="68" y="56"/>
                </a:cxn>
                <a:cxn ang="0">
                  <a:pos x="85" y="43"/>
                </a:cxn>
                <a:cxn ang="0">
                  <a:pos x="115" y="65"/>
                </a:cxn>
                <a:cxn ang="0">
                  <a:pos x="115" y="61"/>
                </a:cxn>
                <a:cxn ang="0">
                  <a:pos x="88" y="41"/>
                </a:cxn>
                <a:cxn ang="0">
                  <a:pos x="115" y="20"/>
                </a:cxn>
                <a:cxn ang="0">
                  <a:pos x="115" y="61"/>
                </a:cxn>
                <a:cxn ang="0">
                  <a:pos x="66" y="52"/>
                </a:cxn>
                <a:cxn ang="0">
                  <a:pos x="61" y="54"/>
                </a:cxn>
                <a:cxn ang="0">
                  <a:pos x="57" y="52"/>
                </a:cxn>
                <a:cxn ang="0">
                  <a:pos x="41" y="41"/>
                </a:cxn>
                <a:cxn ang="0">
                  <a:pos x="38" y="38"/>
                </a:cxn>
                <a:cxn ang="0">
                  <a:pos x="8" y="16"/>
                </a:cxn>
                <a:cxn ang="0">
                  <a:pos x="15" y="8"/>
                </a:cxn>
                <a:cxn ang="0">
                  <a:pos x="107" y="8"/>
                </a:cxn>
                <a:cxn ang="0">
                  <a:pos x="115" y="16"/>
                </a:cxn>
                <a:cxn ang="0">
                  <a:pos x="66" y="52"/>
                </a:cxn>
                <a:cxn ang="0">
                  <a:pos x="66" y="52"/>
                </a:cxn>
                <a:cxn ang="0">
                  <a:pos x="66" y="52"/>
                </a:cxn>
              </a:cxnLst>
              <a:rect l="0" t="0" r="r" b="b"/>
              <a:pathLst>
                <a:path w="123" h="81">
                  <a:moveTo>
                    <a:pt x="107" y="0"/>
                  </a:moveTo>
                  <a:cubicBezTo>
                    <a:pt x="15" y="0"/>
                    <a:pt x="15" y="0"/>
                    <a:pt x="15" y="0"/>
                  </a:cubicBezTo>
                  <a:cubicBezTo>
                    <a:pt x="7" y="0"/>
                    <a:pt x="0" y="7"/>
                    <a:pt x="0" y="16"/>
                  </a:cubicBezTo>
                  <a:cubicBezTo>
                    <a:pt x="0" y="65"/>
                    <a:pt x="0" y="65"/>
                    <a:pt x="0" y="65"/>
                  </a:cubicBezTo>
                  <a:cubicBezTo>
                    <a:pt x="0" y="74"/>
                    <a:pt x="7" y="81"/>
                    <a:pt x="15" y="81"/>
                  </a:cubicBezTo>
                  <a:cubicBezTo>
                    <a:pt x="107" y="81"/>
                    <a:pt x="107" y="81"/>
                    <a:pt x="107" y="81"/>
                  </a:cubicBezTo>
                  <a:cubicBezTo>
                    <a:pt x="116" y="81"/>
                    <a:pt x="123" y="74"/>
                    <a:pt x="123" y="65"/>
                  </a:cubicBezTo>
                  <a:cubicBezTo>
                    <a:pt x="123" y="16"/>
                    <a:pt x="123" y="16"/>
                    <a:pt x="123" y="16"/>
                  </a:cubicBezTo>
                  <a:cubicBezTo>
                    <a:pt x="123" y="7"/>
                    <a:pt x="116" y="0"/>
                    <a:pt x="107" y="0"/>
                  </a:cubicBezTo>
                  <a:close/>
                  <a:moveTo>
                    <a:pt x="8" y="20"/>
                  </a:moveTo>
                  <a:cubicBezTo>
                    <a:pt x="34" y="41"/>
                    <a:pt x="34" y="41"/>
                    <a:pt x="34" y="41"/>
                  </a:cubicBezTo>
                  <a:cubicBezTo>
                    <a:pt x="8" y="61"/>
                    <a:pt x="8" y="61"/>
                    <a:pt x="8" y="61"/>
                  </a:cubicBezTo>
                  <a:lnTo>
                    <a:pt x="8" y="20"/>
                  </a:lnTo>
                  <a:close/>
                  <a:moveTo>
                    <a:pt x="115" y="65"/>
                  </a:moveTo>
                  <a:cubicBezTo>
                    <a:pt x="115" y="70"/>
                    <a:pt x="112" y="73"/>
                    <a:pt x="107" y="73"/>
                  </a:cubicBezTo>
                  <a:cubicBezTo>
                    <a:pt x="15" y="73"/>
                    <a:pt x="15" y="73"/>
                    <a:pt x="15" y="73"/>
                  </a:cubicBezTo>
                  <a:cubicBezTo>
                    <a:pt x="11" y="73"/>
                    <a:pt x="8" y="70"/>
                    <a:pt x="8" y="65"/>
                  </a:cubicBezTo>
                  <a:cubicBezTo>
                    <a:pt x="38" y="43"/>
                    <a:pt x="38" y="43"/>
                    <a:pt x="38" y="43"/>
                  </a:cubicBezTo>
                  <a:cubicBezTo>
                    <a:pt x="54" y="56"/>
                    <a:pt x="54" y="56"/>
                    <a:pt x="54" y="56"/>
                  </a:cubicBezTo>
                  <a:cubicBezTo>
                    <a:pt x="56" y="57"/>
                    <a:pt x="59" y="58"/>
                    <a:pt x="61" y="58"/>
                  </a:cubicBezTo>
                  <a:cubicBezTo>
                    <a:pt x="64" y="58"/>
                    <a:pt x="66" y="57"/>
                    <a:pt x="68" y="56"/>
                  </a:cubicBezTo>
                  <a:cubicBezTo>
                    <a:pt x="85" y="43"/>
                    <a:pt x="85" y="43"/>
                    <a:pt x="85" y="43"/>
                  </a:cubicBezTo>
                  <a:lnTo>
                    <a:pt x="115" y="65"/>
                  </a:lnTo>
                  <a:close/>
                  <a:moveTo>
                    <a:pt x="115" y="61"/>
                  </a:moveTo>
                  <a:cubicBezTo>
                    <a:pt x="88" y="41"/>
                    <a:pt x="88" y="41"/>
                    <a:pt x="88" y="41"/>
                  </a:cubicBezTo>
                  <a:cubicBezTo>
                    <a:pt x="115" y="20"/>
                    <a:pt x="115" y="20"/>
                    <a:pt x="115" y="20"/>
                  </a:cubicBezTo>
                  <a:lnTo>
                    <a:pt x="115" y="61"/>
                  </a:lnTo>
                  <a:close/>
                  <a:moveTo>
                    <a:pt x="66" y="52"/>
                  </a:moveTo>
                  <a:cubicBezTo>
                    <a:pt x="65" y="53"/>
                    <a:pt x="63" y="54"/>
                    <a:pt x="61" y="54"/>
                  </a:cubicBezTo>
                  <a:cubicBezTo>
                    <a:pt x="60" y="54"/>
                    <a:pt x="58" y="53"/>
                    <a:pt x="57" y="52"/>
                  </a:cubicBezTo>
                  <a:cubicBezTo>
                    <a:pt x="41" y="41"/>
                    <a:pt x="41" y="41"/>
                    <a:pt x="41" y="41"/>
                  </a:cubicBezTo>
                  <a:cubicBezTo>
                    <a:pt x="38" y="38"/>
                    <a:pt x="38" y="38"/>
                    <a:pt x="38" y="38"/>
                  </a:cubicBezTo>
                  <a:cubicBezTo>
                    <a:pt x="8" y="16"/>
                    <a:pt x="8" y="16"/>
                    <a:pt x="8" y="16"/>
                  </a:cubicBezTo>
                  <a:cubicBezTo>
                    <a:pt x="8" y="11"/>
                    <a:pt x="11" y="8"/>
                    <a:pt x="15" y="8"/>
                  </a:cubicBezTo>
                  <a:cubicBezTo>
                    <a:pt x="107" y="8"/>
                    <a:pt x="107" y="8"/>
                    <a:pt x="107" y="8"/>
                  </a:cubicBezTo>
                  <a:cubicBezTo>
                    <a:pt x="112" y="8"/>
                    <a:pt x="115" y="11"/>
                    <a:pt x="115" y="16"/>
                  </a:cubicBezTo>
                  <a:lnTo>
                    <a:pt x="66" y="52"/>
                  </a:lnTo>
                  <a:close/>
                  <a:moveTo>
                    <a:pt x="66" y="52"/>
                  </a:moveTo>
                  <a:cubicBezTo>
                    <a:pt x="66" y="52"/>
                    <a:pt x="66" y="52"/>
                    <a:pt x="66" y="52"/>
                  </a:cubicBezTo>
                </a:path>
              </a:pathLst>
            </a:custGeom>
            <a:solidFill>
              <a:schemeClr val="bg1"/>
            </a:solidFill>
            <a:ln w="9525">
              <a:noFill/>
              <a:round/>
              <a:headEnd/>
              <a:tailEnd/>
            </a:ln>
          </p:spPr>
          <p:txBody>
            <a:bodyPr vert="horz" wrap="square" lIns="68579" tIns="34290" rIns="68579" bIns="34290" numCol="1" anchor="t" anchorCtr="0" compatLnSpc="1">
              <a:prstTxWarp prst="textNoShape">
                <a:avLst/>
              </a:prstTxWarp>
            </a:bodyPr>
            <a:lstStyle/>
            <a:p>
              <a:endParaRPr lang="en-US" sz="1349" dirty="0"/>
            </a:p>
          </p:txBody>
        </p:sp>
      </p:grpSp>
      <p:grpSp>
        <p:nvGrpSpPr>
          <p:cNvPr id="31" name="Grupo 46">
            <a:extLst>
              <a:ext uri="{FF2B5EF4-FFF2-40B4-BE49-F238E27FC236}">
                <a16:creationId xmlns:a16="http://schemas.microsoft.com/office/drawing/2014/main" id="{0A1A0AE0-1AF3-1C61-986F-785A271ED00C}"/>
              </a:ext>
            </a:extLst>
          </p:cNvPr>
          <p:cNvGrpSpPr/>
          <p:nvPr/>
        </p:nvGrpSpPr>
        <p:grpSpPr>
          <a:xfrm>
            <a:off x="240198" y="9434726"/>
            <a:ext cx="1852270" cy="706665"/>
            <a:chOff x="4977490" y="8945395"/>
            <a:chExt cx="1852270" cy="706666"/>
          </a:xfrm>
        </p:grpSpPr>
        <p:sp>
          <p:nvSpPr>
            <p:cNvPr id="32" name="Text Placeholder 3">
              <a:extLst>
                <a:ext uri="{FF2B5EF4-FFF2-40B4-BE49-F238E27FC236}">
                  <a16:creationId xmlns:a16="http://schemas.microsoft.com/office/drawing/2014/main" id="{F320F4D2-FE16-89A5-AD83-7454F2E6E05A}"/>
                </a:ext>
              </a:extLst>
            </p:cNvPr>
            <p:cNvSpPr txBox="1">
              <a:spLocks/>
            </p:cNvSpPr>
            <p:nvPr/>
          </p:nvSpPr>
          <p:spPr>
            <a:xfrm>
              <a:off x="4977490" y="9530809"/>
              <a:ext cx="1852270" cy="121252"/>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sz="788" dirty="0">
                  <a:solidFill>
                    <a:schemeClr val="bg1"/>
                  </a:solidFill>
                </a:rPr>
                <a:t>www.fundacionolivares.org</a:t>
              </a:r>
            </a:p>
          </p:txBody>
        </p:sp>
        <p:sp>
          <p:nvSpPr>
            <p:cNvPr id="33" name="Title 2">
              <a:extLst>
                <a:ext uri="{FF2B5EF4-FFF2-40B4-BE49-F238E27FC236}">
                  <a16:creationId xmlns:a16="http://schemas.microsoft.com/office/drawing/2014/main" id="{4070BCB3-D32A-5CC8-4139-0036C5EA88CC}"/>
                </a:ext>
              </a:extLst>
            </p:cNvPr>
            <p:cNvSpPr txBox="1">
              <a:spLocks/>
            </p:cNvSpPr>
            <p:nvPr/>
          </p:nvSpPr>
          <p:spPr>
            <a:xfrm>
              <a:off x="5189374" y="9312120"/>
              <a:ext cx="1470680" cy="153448"/>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50" b="1" dirty="0">
                  <a:solidFill>
                    <a:schemeClr val="bg1"/>
                  </a:solidFill>
                </a:rPr>
                <a:t>WEBSITE</a:t>
              </a:r>
            </a:p>
          </p:txBody>
        </p:sp>
        <p:grpSp>
          <p:nvGrpSpPr>
            <p:cNvPr id="34" name="Group 127">
              <a:extLst>
                <a:ext uri="{FF2B5EF4-FFF2-40B4-BE49-F238E27FC236}">
                  <a16:creationId xmlns:a16="http://schemas.microsoft.com/office/drawing/2014/main" id="{9041DE28-25EB-4DEC-29F7-613F1F926DBD}"/>
                </a:ext>
              </a:extLst>
            </p:cNvPr>
            <p:cNvGrpSpPr/>
            <p:nvPr/>
          </p:nvGrpSpPr>
          <p:grpSpPr>
            <a:xfrm>
              <a:off x="5784068" y="8945395"/>
              <a:ext cx="239114" cy="239114"/>
              <a:chOff x="3721100" y="6330951"/>
              <a:chExt cx="530225" cy="530225"/>
            </a:xfrm>
            <a:solidFill>
              <a:schemeClr val="bg1"/>
            </a:solidFill>
          </p:grpSpPr>
          <p:sp>
            <p:nvSpPr>
              <p:cNvPr id="35" name="Freeform 128">
                <a:extLst>
                  <a:ext uri="{FF2B5EF4-FFF2-40B4-BE49-F238E27FC236}">
                    <a16:creationId xmlns:a16="http://schemas.microsoft.com/office/drawing/2014/main" id="{6E47B22B-A53B-70AA-73F5-B3808E070629}"/>
                  </a:ext>
                </a:extLst>
              </p:cNvPr>
              <p:cNvSpPr>
                <a:spLocks noEditPoints="1"/>
              </p:cNvSpPr>
              <p:nvPr/>
            </p:nvSpPr>
            <p:spPr bwMode="auto">
              <a:xfrm>
                <a:off x="3959225" y="6383338"/>
                <a:ext cx="292100" cy="469900"/>
              </a:xfrm>
              <a:custGeom>
                <a:avLst/>
                <a:gdLst/>
                <a:ahLst/>
                <a:cxnLst>
                  <a:cxn ang="0">
                    <a:pos x="126" y="33"/>
                  </a:cxn>
                  <a:cxn ang="0">
                    <a:pos x="122" y="34"/>
                  </a:cxn>
                  <a:cxn ang="0">
                    <a:pos x="101" y="36"/>
                  </a:cxn>
                  <a:cxn ang="0">
                    <a:pos x="95" y="46"/>
                  </a:cxn>
                  <a:cxn ang="0">
                    <a:pos x="90" y="44"/>
                  </a:cxn>
                  <a:cxn ang="0">
                    <a:pos x="73" y="29"/>
                  </a:cxn>
                  <a:cxn ang="0">
                    <a:pos x="70" y="21"/>
                  </a:cxn>
                  <a:cxn ang="0">
                    <a:pos x="67" y="12"/>
                  </a:cxn>
                  <a:cxn ang="0">
                    <a:pos x="56" y="2"/>
                  </a:cxn>
                  <a:cxn ang="0">
                    <a:pos x="43" y="0"/>
                  </a:cxn>
                  <a:cxn ang="0">
                    <a:pos x="43" y="6"/>
                  </a:cxn>
                  <a:cxn ang="0">
                    <a:pos x="56" y="18"/>
                  </a:cxn>
                  <a:cxn ang="0">
                    <a:pos x="62" y="25"/>
                  </a:cxn>
                  <a:cxn ang="0">
                    <a:pos x="55" y="29"/>
                  </a:cxn>
                  <a:cxn ang="0">
                    <a:pos x="49" y="27"/>
                  </a:cxn>
                  <a:cxn ang="0">
                    <a:pos x="41" y="24"/>
                  </a:cxn>
                  <a:cxn ang="0">
                    <a:pos x="41" y="17"/>
                  </a:cxn>
                  <a:cxn ang="0">
                    <a:pos x="30" y="12"/>
                  </a:cxn>
                  <a:cxn ang="0">
                    <a:pos x="27" y="28"/>
                  </a:cxn>
                  <a:cxn ang="0">
                    <a:pos x="15" y="31"/>
                  </a:cxn>
                  <a:cxn ang="0">
                    <a:pos x="17" y="40"/>
                  </a:cxn>
                  <a:cxn ang="0">
                    <a:pos x="31" y="42"/>
                  </a:cxn>
                  <a:cxn ang="0">
                    <a:pos x="34" y="28"/>
                  </a:cxn>
                  <a:cxn ang="0">
                    <a:pos x="45" y="30"/>
                  </a:cxn>
                  <a:cxn ang="0">
                    <a:pos x="51" y="33"/>
                  </a:cxn>
                  <a:cxn ang="0">
                    <a:pos x="60" y="33"/>
                  </a:cxn>
                  <a:cxn ang="0">
                    <a:pos x="66" y="45"/>
                  </a:cxn>
                  <a:cxn ang="0">
                    <a:pos x="82" y="62"/>
                  </a:cxn>
                  <a:cxn ang="0">
                    <a:pos x="81" y="68"/>
                  </a:cxn>
                  <a:cxn ang="0">
                    <a:pos x="68" y="66"/>
                  </a:cxn>
                  <a:cxn ang="0">
                    <a:pos x="45" y="78"/>
                  </a:cxn>
                  <a:cxn ang="0">
                    <a:pos x="29" y="97"/>
                  </a:cxn>
                  <a:cxn ang="0">
                    <a:pos x="27" y="106"/>
                  </a:cxn>
                  <a:cxn ang="0">
                    <a:pos x="21" y="106"/>
                  </a:cxn>
                  <a:cxn ang="0">
                    <a:pos x="11" y="101"/>
                  </a:cxn>
                  <a:cxn ang="0">
                    <a:pos x="0" y="106"/>
                  </a:cxn>
                  <a:cxn ang="0">
                    <a:pos x="3" y="117"/>
                  </a:cxn>
                  <a:cxn ang="0">
                    <a:pos x="7" y="112"/>
                  </a:cxn>
                  <a:cxn ang="0">
                    <a:pos x="15" y="111"/>
                  </a:cxn>
                  <a:cxn ang="0">
                    <a:pos x="15" y="121"/>
                  </a:cxn>
                  <a:cxn ang="0">
                    <a:pos x="21" y="123"/>
                  </a:cxn>
                  <a:cxn ang="0">
                    <a:pos x="28" y="131"/>
                  </a:cxn>
                  <a:cxn ang="0">
                    <a:pos x="39" y="128"/>
                  </a:cxn>
                  <a:cxn ang="0">
                    <a:pos x="51" y="130"/>
                  </a:cxn>
                  <a:cxn ang="0">
                    <a:pos x="66" y="134"/>
                  </a:cxn>
                  <a:cxn ang="0">
                    <a:pos x="73" y="134"/>
                  </a:cxn>
                  <a:cxn ang="0">
                    <a:pos x="85" y="148"/>
                  </a:cxn>
                  <a:cxn ang="0">
                    <a:pos x="109" y="162"/>
                  </a:cxn>
                  <a:cxn ang="0">
                    <a:pos x="93" y="191"/>
                  </a:cxn>
                  <a:cxn ang="0">
                    <a:pos x="77" y="199"/>
                  </a:cxn>
                  <a:cxn ang="0">
                    <a:pos x="71" y="215"/>
                  </a:cxn>
                  <a:cxn ang="0">
                    <a:pos x="48" y="231"/>
                  </a:cxn>
                  <a:cxn ang="0">
                    <a:pos x="45" y="240"/>
                  </a:cxn>
                  <a:cxn ang="0">
                    <a:pos x="149" y="108"/>
                  </a:cxn>
                  <a:cxn ang="0">
                    <a:pos x="126" y="33"/>
                  </a:cxn>
                  <a:cxn ang="0">
                    <a:pos x="126" y="33"/>
                  </a:cxn>
                  <a:cxn ang="0">
                    <a:pos x="126" y="33"/>
                  </a:cxn>
                </a:cxnLst>
                <a:rect l="0" t="0" r="r" b="b"/>
                <a:pathLst>
                  <a:path w="149" h="240">
                    <a:moveTo>
                      <a:pt x="126" y="33"/>
                    </a:moveTo>
                    <a:cubicBezTo>
                      <a:pt x="122" y="34"/>
                      <a:pt x="122" y="34"/>
                      <a:pt x="122" y="34"/>
                    </a:cubicBezTo>
                    <a:cubicBezTo>
                      <a:pt x="101" y="36"/>
                      <a:pt x="101" y="36"/>
                      <a:pt x="101" y="36"/>
                    </a:cubicBezTo>
                    <a:cubicBezTo>
                      <a:pt x="95" y="46"/>
                      <a:pt x="95" y="46"/>
                      <a:pt x="95" y="46"/>
                    </a:cubicBezTo>
                    <a:cubicBezTo>
                      <a:pt x="90" y="44"/>
                      <a:pt x="90" y="44"/>
                      <a:pt x="90" y="44"/>
                    </a:cubicBezTo>
                    <a:cubicBezTo>
                      <a:pt x="73" y="29"/>
                      <a:pt x="73" y="29"/>
                      <a:pt x="73" y="29"/>
                    </a:cubicBezTo>
                    <a:cubicBezTo>
                      <a:pt x="70" y="21"/>
                      <a:pt x="70" y="21"/>
                      <a:pt x="70" y="21"/>
                    </a:cubicBezTo>
                    <a:cubicBezTo>
                      <a:pt x="67" y="12"/>
                      <a:pt x="67" y="12"/>
                      <a:pt x="67" y="12"/>
                    </a:cubicBezTo>
                    <a:cubicBezTo>
                      <a:pt x="56" y="2"/>
                      <a:pt x="56" y="2"/>
                      <a:pt x="56" y="2"/>
                    </a:cubicBezTo>
                    <a:cubicBezTo>
                      <a:pt x="43" y="0"/>
                      <a:pt x="43" y="0"/>
                      <a:pt x="43" y="0"/>
                    </a:cubicBezTo>
                    <a:cubicBezTo>
                      <a:pt x="43" y="6"/>
                      <a:pt x="43" y="6"/>
                      <a:pt x="43" y="6"/>
                    </a:cubicBezTo>
                    <a:cubicBezTo>
                      <a:pt x="56" y="18"/>
                      <a:pt x="56" y="18"/>
                      <a:pt x="56" y="18"/>
                    </a:cubicBezTo>
                    <a:cubicBezTo>
                      <a:pt x="62" y="25"/>
                      <a:pt x="62" y="25"/>
                      <a:pt x="62" y="25"/>
                    </a:cubicBezTo>
                    <a:cubicBezTo>
                      <a:pt x="55" y="29"/>
                      <a:pt x="55" y="29"/>
                      <a:pt x="55" y="29"/>
                    </a:cubicBezTo>
                    <a:cubicBezTo>
                      <a:pt x="49" y="27"/>
                      <a:pt x="49" y="27"/>
                      <a:pt x="49" y="27"/>
                    </a:cubicBezTo>
                    <a:cubicBezTo>
                      <a:pt x="41" y="24"/>
                      <a:pt x="41" y="24"/>
                      <a:pt x="41" y="24"/>
                    </a:cubicBezTo>
                    <a:cubicBezTo>
                      <a:pt x="41" y="17"/>
                      <a:pt x="41" y="17"/>
                      <a:pt x="41" y="17"/>
                    </a:cubicBezTo>
                    <a:cubicBezTo>
                      <a:pt x="30" y="12"/>
                      <a:pt x="30" y="12"/>
                      <a:pt x="30" y="12"/>
                    </a:cubicBezTo>
                    <a:cubicBezTo>
                      <a:pt x="27" y="28"/>
                      <a:pt x="27" y="28"/>
                      <a:pt x="27" y="28"/>
                    </a:cubicBezTo>
                    <a:cubicBezTo>
                      <a:pt x="15" y="31"/>
                      <a:pt x="15" y="31"/>
                      <a:pt x="15" y="31"/>
                    </a:cubicBezTo>
                    <a:cubicBezTo>
                      <a:pt x="17" y="40"/>
                      <a:pt x="17" y="40"/>
                      <a:pt x="17" y="40"/>
                    </a:cubicBezTo>
                    <a:cubicBezTo>
                      <a:pt x="31" y="42"/>
                      <a:pt x="31" y="42"/>
                      <a:pt x="31" y="42"/>
                    </a:cubicBezTo>
                    <a:cubicBezTo>
                      <a:pt x="34" y="28"/>
                      <a:pt x="34" y="28"/>
                      <a:pt x="34" y="28"/>
                    </a:cubicBezTo>
                    <a:cubicBezTo>
                      <a:pt x="45" y="30"/>
                      <a:pt x="45" y="30"/>
                      <a:pt x="45" y="30"/>
                    </a:cubicBezTo>
                    <a:cubicBezTo>
                      <a:pt x="51" y="33"/>
                      <a:pt x="51" y="33"/>
                      <a:pt x="51" y="33"/>
                    </a:cubicBezTo>
                    <a:cubicBezTo>
                      <a:pt x="60" y="33"/>
                      <a:pt x="60" y="33"/>
                      <a:pt x="60" y="33"/>
                    </a:cubicBezTo>
                    <a:cubicBezTo>
                      <a:pt x="66" y="45"/>
                      <a:pt x="66" y="45"/>
                      <a:pt x="66" y="45"/>
                    </a:cubicBezTo>
                    <a:cubicBezTo>
                      <a:pt x="82" y="62"/>
                      <a:pt x="82" y="62"/>
                      <a:pt x="82" y="62"/>
                    </a:cubicBezTo>
                    <a:cubicBezTo>
                      <a:pt x="81" y="68"/>
                      <a:pt x="81" y="68"/>
                      <a:pt x="81" y="68"/>
                    </a:cubicBezTo>
                    <a:cubicBezTo>
                      <a:pt x="68" y="66"/>
                      <a:pt x="68" y="66"/>
                      <a:pt x="68" y="66"/>
                    </a:cubicBezTo>
                    <a:cubicBezTo>
                      <a:pt x="45" y="78"/>
                      <a:pt x="45" y="78"/>
                      <a:pt x="45" y="78"/>
                    </a:cubicBezTo>
                    <a:cubicBezTo>
                      <a:pt x="29" y="97"/>
                      <a:pt x="29" y="97"/>
                      <a:pt x="29" y="97"/>
                    </a:cubicBezTo>
                    <a:cubicBezTo>
                      <a:pt x="27" y="106"/>
                      <a:pt x="27" y="106"/>
                      <a:pt x="27" y="106"/>
                    </a:cubicBezTo>
                    <a:cubicBezTo>
                      <a:pt x="21" y="106"/>
                      <a:pt x="21" y="106"/>
                      <a:pt x="21" y="106"/>
                    </a:cubicBezTo>
                    <a:cubicBezTo>
                      <a:pt x="11" y="101"/>
                      <a:pt x="11" y="101"/>
                      <a:pt x="11" y="101"/>
                    </a:cubicBezTo>
                    <a:cubicBezTo>
                      <a:pt x="0" y="106"/>
                      <a:pt x="0" y="106"/>
                      <a:pt x="0" y="106"/>
                    </a:cubicBezTo>
                    <a:cubicBezTo>
                      <a:pt x="3" y="117"/>
                      <a:pt x="3" y="117"/>
                      <a:pt x="3" y="117"/>
                    </a:cubicBezTo>
                    <a:cubicBezTo>
                      <a:pt x="7" y="112"/>
                      <a:pt x="7" y="112"/>
                      <a:pt x="7" y="112"/>
                    </a:cubicBezTo>
                    <a:cubicBezTo>
                      <a:pt x="15" y="111"/>
                      <a:pt x="15" y="111"/>
                      <a:pt x="15" y="111"/>
                    </a:cubicBezTo>
                    <a:cubicBezTo>
                      <a:pt x="15" y="121"/>
                      <a:pt x="15" y="121"/>
                      <a:pt x="15" y="121"/>
                    </a:cubicBezTo>
                    <a:cubicBezTo>
                      <a:pt x="21" y="123"/>
                      <a:pt x="21" y="123"/>
                      <a:pt x="21" y="123"/>
                    </a:cubicBezTo>
                    <a:cubicBezTo>
                      <a:pt x="28" y="131"/>
                      <a:pt x="28" y="131"/>
                      <a:pt x="28" y="131"/>
                    </a:cubicBezTo>
                    <a:cubicBezTo>
                      <a:pt x="39" y="128"/>
                      <a:pt x="39" y="128"/>
                      <a:pt x="39" y="128"/>
                    </a:cubicBezTo>
                    <a:cubicBezTo>
                      <a:pt x="51" y="130"/>
                      <a:pt x="51" y="130"/>
                      <a:pt x="51" y="130"/>
                    </a:cubicBezTo>
                    <a:cubicBezTo>
                      <a:pt x="66" y="134"/>
                      <a:pt x="66" y="134"/>
                      <a:pt x="66" y="134"/>
                    </a:cubicBezTo>
                    <a:cubicBezTo>
                      <a:pt x="73" y="134"/>
                      <a:pt x="73" y="134"/>
                      <a:pt x="73" y="134"/>
                    </a:cubicBezTo>
                    <a:cubicBezTo>
                      <a:pt x="85" y="148"/>
                      <a:pt x="85" y="148"/>
                      <a:pt x="85" y="148"/>
                    </a:cubicBezTo>
                    <a:cubicBezTo>
                      <a:pt x="109" y="162"/>
                      <a:pt x="109" y="162"/>
                      <a:pt x="109" y="162"/>
                    </a:cubicBezTo>
                    <a:cubicBezTo>
                      <a:pt x="93" y="191"/>
                      <a:pt x="93" y="191"/>
                      <a:pt x="93" y="191"/>
                    </a:cubicBezTo>
                    <a:cubicBezTo>
                      <a:pt x="77" y="199"/>
                      <a:pt x="77" y="199"/>
                      <a:pt x="77" y="199"/>
                    </a:cubicBezTo>
                    <a:cubicBezTo>
                      <a:pt x="71" y="215"/>
                      <a:pt x="71" y="215"/>
                      <a:pt x="71" y="215"/>
                    </a:cubicBezTo>
                    <a:cubicBezTo>
                      <a:pt x="48" y="231"/>
                      <a:pt x="48" y="231"/>
                      <a:pt x="48" y="231"/>
                    </a:cubicBezTo>
                    <a:cubicBezTo>
                      <a:pt x="45" y="240"/>
                      <a:pt x="45" y="240"/>
                      <a:pt x="45" y="240"/>
                    </a:cubicBezTo>
                    <a:cubicBezTo>
                      <a:pt x="105" y="226"/>
                      <a:pt x="149" y="172"/>
                      <a:pt x="149" y="108"/>
                    </a:cubicBezTo>
                    <a:cubicBezTo>
                      <a:pt x="149" y="80"/>
                      <a:pt x="141" y="54"/>
                      <a:pt x="126" y="33"/>
                    </a:cubicBezTo>
                    <a:close/>
                    <a:moveTo>
                      <a:pt x="126" y="33"/>
                    </a:moveTo>
                    <a:cubicBezTo>
                      <a:pt x="126" y="33"/>
                      <a:pt x="126" y="33"/>
                      <a:pt x="126" y="33"/>
                    </a:cubicBezTo>
                  </a:path>
                </a:pathLst>
              </a:custGeom>
              <a:grpFill/>
              <a:ln w="9525">
                <a:noFill/>
                <a:round/>
                <a:headEnd/>
                <a:tailEnd/>
              </a:ln>
            </p:spPr>
            <p:txBody>
              <a:bodyPr vert="horz" wrap="square" lIns="68579" tIns="34290" rIns="68579"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dirty="0"/>
              </a:p>
            </p:txBody>
          </p:sp>
          <p:sp>
            <p:nvSpPr>
              <p:cNvPr id="36" name="Freeform 129">
                <a:extLst>
                  <a:ext uri="{FF2B5EF4-FFF2-40B4-BE49-F238E27FC236}">
                    <a16:creationId xmlns:a16="http://schemas.microsoft.com/office/drawing/2014/main" id="{FD8F61B2-E2CD-2FD5-1D76-4141C2C29358}"/>
                  </a:ext>
                </a:extLst>
              </p:cNvPr>
              <p:cNvSpPr>
                <a:spLocks noEditPoints="1"/>
              </p:cNvSpPr>
              <p:nvPr/>
            </p:nvSpPr>
            <p:spPr bwMode="auto">
              <a:xfrm>
                <a:off x="3721100" y="6457951"/>
                <a:ext cx="307975" cy="403225"/>
              </a:xfrm>
              <a:custGeom>
                <a:avLst/>
                <a:gdLst/>
                <a:ahLst/>
                <a:cxnLst>
                  <a:cxn ang="0">
                    <a:pos x="151" y="141"/>
                  </a:cxn>
                  <a:cxn ang="0">
                    <a:pos x="141" y="123"/>
                  </a:cxn>
                  <a:cxn ang="0">
                    <a:pos x="150" y="104"/>
                  </a:cxn>
                  <a:cxn ang="0">
                    <a:pos x="141" y="101"/>
                  </a:cxn>
                  <a:cxn ang="0">
                    <a:pos x="131" y="91"/>
                  </a:cxn>
                  <a:cxn ang="0">
                    <a:pos x="109" y="86"/>
                  </a:cxn>
                  <a:cxn ang="0">
                    <a:pos x="101" y="70"/>
                  </a:cxn>
                  <a:cxn ang="0">
                    <a:pos x="101" y="80"/>
                  </a:cxn>
                  <a:cxn ang="0">
                    <a:pos x="98" y="80"/>
                  </a:cxn>
                  <a:cxn ang="0">
                    <a:pos x="78" y="53"/>
                  </a:cxn>
                  <a:cxn ang="0">
                    <a:pos x="78" y="31"/>
                  </a:cxn>
                  <a:cxn ang="0">
                    <a:pos x="64" y="8"/>
                  </a:cxn>
                  <a:cxn ang="0">
                    <a:pos x="42" y="12"/>
                  </a:cxn>
                  <a:cxn ang="0">
                    <a:pos x="26" y="12"/>
                  </a:cxn>
                  <a:cxn ang="0">
                    <a:pos x="19" y="7"/>
                  </a:cxn>
                  <a:cxn ang="0">
                    <a:pos x="28" y="0"/>
                  </a:cxn>
                  <a:cxn ang="0">
                    <a:pos x="19" y="2"/>
                  </a:cxn>
                  <a:cxn ang="0">
                    <a:pos x="0" y="70"/>
                  </a:cxn>
                  <a:cxn ang="0">
                    <a:pos x="136" y="206"/>
                  </a:cxn>
                  <a:cxn ang="0">
                    <a:pos x="153" y="205"/>
                  </a:cxn>
                  <a:cxn ang="0">
                    <a:pos x="151" y="188"/>
                  </a:cxn>
                  <a:cxn ang="0">
                    <a:pos x="157" y="163"/>
                  </a:cxn>
                  <a:cxn ang="0">
                    <a:pos x="151" y="141"/>
                  </a:cxn>
                  <a:cxn ang="0">
                    <a:pos x="151" y="141"/>
                  </a:cxn>
                  <a:cxn ang="0">
                    <a:pos x="151" y="141"/>
                  </a:cxn>
                </a:cxnLst>
                <a:rect l="0" t="0" r="r" b="b"/>
                <a:pathLst>
                  <a:path w="157" h="206">
                    <a:moveTo>
                      <a:pt x="151" y="141"/>
                    </a:moveTo>
                    <a:cubicBezTo>
                      <a:pt x="141" y="123"/>
                      <a:pt x="141" y="123"/>
                      <a:pt x="141" y="123"/>
                    </a:cubicBezTo>
                    <a:cubicBezTo>
                      <a:pt x="150" y="104"/>
                      <a:pt x="150" y="104"/>
                      <a:pt x="150" y="104"/>
                    </a:cubicBezTo>
                    <a:cubicBezTo>
                      <a:pt x="141" y="101"/>
                      <a:pt x="141" y="101"/>
                      <a:pt x="141" y="101"/>
                    </a:cubicBezTo>
                    <a:cubicBezTo>
                      <a:pt x="131" y="91"/>
                      <a:pt x="131" y="91"/>
                      <a:pt x="131" y="91"/>
                    </a:cubicBezTo>
                    <a:cubicBezTo>
                      <a:pt x="109" y="86"/>
                      <a:pt x="109" y="86"/>
                      <a:pt x="109" y="86"/>
                    </a:cubicBezTo>
                    <a:cubicBezTo>
                      <a:pt x="101" y="70"/>
                      <a:pt x="101" y="70"/>
                      <a:pt x="101" y="70"/>
                    </a:cubicBezTo>
                    <a:cubicBezTo>
                      <a:pt x="101" y="80"/>
                      <a:pt x="101" y="80"/>
                      <a:pt x="101" y="80"/>
                    </a:cubicBezTo>
                    <a:cubicBezTo>
                      <a:pt x="98" y="80"/>
                      <a:pt x="98" y="80"/>
                      <a:pt x="98" y="80"/>
                    </a:cubicBezTo>
                    <a:cubicBezTo>
                      <a:pt x="78" y="53"/>
                      <a:pt x="78" y="53"/>
                      <a:pt x="78" y="53"/>
                    </a:cubicBezTo>
                    <a:cubicBezTo>
                      <a:pt x="78" y="31"/>
                      <a:pt x="78" y="31"/>
                      <a:pt x="78" y="31"/>
                    </a:cubicBezTo>
                    <a:cubicBezTo>
                      <a:pt x="64" y="8"/>
                      <a:pt x="64" y="8"/>
                      <a:pt x="64" y="8"/>
                    </a:cubicBezTo>
                    <a:cubicBezTo>
                      <a:pt x="42" y="12"/>
                      <a:pt x="42" y="12"/>
                      <a:pt x="42" y="12"/>
                    </a:cubicBezTo>
                    <a:cubicBezTo>
                      <a:pt x="26" y="12"/>
                      <a:pt x="26" y="12"/>
                      <a:pt x="26" y="12"/>
                    </a:cubicBezTo>
                    <a:cubicBezTo>
                      <a:pt x="19" y="7"/>
                      <a:pt x="19" y="7"/>
                      <a:pt x="19" y="7"/>
                    </a:cubicBezTo>
                    <a:cubicBezTo>
                      <a:pt x="28" y="0"/>
                      <a:pt x="28" y="0"/>
                      <a:pt x="28" y="0"/>
                    </a:cubicBezTo>
                    <a:cubicBezTo>
                      <a:pt x="19" y="2"/>
                      <a:pt x="19" y="2"/>
                      <a:pt x="19" y="2"/>
                    </a:cubicBezTo>
                    <a:cubicBezTo>
                      <a:pt x="7" y="22"/>
                      <a:pt x="0" y="45"/>
                      <a:pt x="0" y="70"/>
                    </a:cubicBezTo>
                    <a:cubicBezTo>
                      <a:pt x="0" y="145"/>
                      <a:pt x="61" y="206"/>
                      <a:pt x="136" y="206"/>
                    </a:cubicBezTo>
                    <a:cubicBezTo>
                      <a:pt x="141" y="206"/>
                      <a:pt x="147" y="205"/>
                      <a:pt x="153" y="205"/>
                    </a:cubicBezTo>
                    <a:cubicBezTo>
                      <a:pt x="151" y="188"/>
                      <a:pt x="151" y="188"/>
                      <a:pt x="151" y="188"/>
                    </a:cubicBezTo>
                    <a:cubicBezTo>
                      <a:pt x="151" y="188"/>
                      <a:pt x="157" y="164"/>
                      <a:pt x="157" y="163"/>
                    </a:cubicBezTo>
                    <a:cubicBezTo>
                      <a:pt x="157" y="162"/>
                      <a:pt x="151" y="141"/>
                      <a:pt x="151" y="141"/>
                    </a:cubicBezTo>
                    <a:close/>
                    <a:moveTo>
                      <a:pt x="151" y="141"/>
                    </a:moveTo>
                    <a:cubicBezTo>
                      <a:pt x="151" y="141"/>
                      <a:pt x="151" y="141"/>
                      <a:pt x="151" y="141"/>
                    </a:cubicBezTo>
                  </a:path>
                </a:pathLst>
              </a:custGeom>
              <a:grpFill/>
              <a:ln w="9525">
                <a:noFill/>
                <a:round/>
                <a:headEnd/>
                <a:tailEnd/>
              </a:ln>
            </p:spPr>
            <p:txBody>
              <a:bodyPr vert="horz" wrap="square" lIns="68579" tIns="34290" rIns="68579"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dirty="0"/>
              </a:p>
            </p:txBody>
          </p:sp>
          <p:sp>
            <p:nvSpPr>
              <p:cNvPr id="37" name="Freeform 130">
                <a:extLst>
                  <a:ext uri="{FF2B5EF4-FFF2-40B4-BE49-F238E27FC236}">
                    <a16:creationId xmlns:a16="http://schemas.microsoft.com/office/drawing/2014/main" id="{608A1FD3-9F8A-37F3-4648-23D1F5BBAAC7}"/>
                  </a:ext>
                </a:extLst>
              </p:cNvPr>
              <p:cNvSpPr>
                <a:spLocks noEditPoints="1"/>
              </p:cNvSpPr>
              <p:nvPr/>
            </p:nvSpPr>
            <p:spPr bwMode="auto">
              <a:xfrm>
                <a:off x="3781425" y="6330951"/>
                <a:ext cx="317500" cy="95250"/>
              </a:xfrm>
              <a:custGeom>
                <a:avLst/>
                <a:gdLst/>
                <a:ahLst/>
                <a:cxnLst>
                  <a:cxn ang="0">
                    <a:pos x="19" y="43"/>
                  </a:cxn>
                  <a:cxn ang="0">
                    <a:pos x="44" y="40"/>
                  </a:cxn>
                  <a:cxn ang="0">
                    <a:pos x="55" y="34"/>
                  </a:cxn>
                  <a:cxn ang="0">
                    <a:pos x="67" y="37"/>
                  </a:cxn>
                  <a:cxn ang="0">
                    <a:pos x="87" y="36"/>
                  </a:cxn>
                  <a:cxn ang="0">
                    <a:pos x="94" y="26"/>
                  </a:cxn>
                  <a:cxn ang="0">
                    <a:pos x="104" y="27"/>
                  </a:cxn>
                  <a:cxn ang="0">
                    <a:pos x="128" y="25"/>
                  </a:cxn>
                  <a:cxn ang="0">
                    <a:pos x="135" y="18"/>
                  </a:cxn>
                  <a:cxn ang="0">
                    <a:pos x="144" y="11"/>
                  </a:cxn>
                  <a:cxn ang="0">
                    <a:pos x="157" y="13"/>
                  </a:cxn>
                  <a:cxn ang="0">
                    <a:pos x="162" y="13"/>
                  </a:cxn>
                  <a:cxn ang="0">
                    <a:pos x="105" y="0"/>
                  </a:cxn>
                  <a:cxn ang="0">
                    <a:pos x="0" y="49"/>
                  </a:cxn>
                  <a:cxn ang="0">
                    <a:pos x="0" y="49"/>
                  </a:cxn>
                  <a:cxn ang="0">
                    <a:pos x="19" y="43"/>
                  </a:cxn>
                  <a:cxn ang="0">
                    <a:pos x="110" y="13"/>
                  </a:cxn>
                  <a:cxn ang="0">
                    <a:pos x="124" y="5"/>
                  </a:cxn>
                  <a:cxn ang="0">
                    <a:pos x="133" y="11"/>
                  </a:cxn>
                  <a:cxn ang="0">
                    <a:pos x="120" y="20"/>
                  </a:cxn>
                  <a:cxn ang="0">
                    <a:pos x="108" y="22"/>
                  </a:cxn>
                  <a:cxn ang="0">
                    <a:pos x="102" y="18"/>
                  </a:cxn>
                  <a:cxn ang="0">
                    <a:pos x="110" y="13"/>
                  </a:cxn>
                  <a:cxn ang="0">
                    <a:pos x="69" y="14"/>
                  </a:cxn>
                  <a:cxn ang="0">
                    <a:pos x="75" y="17"/>
                  </a:cxn>
                  <a:cxn ang="0">
                    <a:pos x="83" y="14"/>
                  </a:cxn>
                  <a:cxn ang="0">
                    <a:pos x="88" y="22"/>
                  </a:cxn>
                  <a:cxn ang="0">
                    <a:pos x="69" y="27"/>
                  </a:cxn>
                  <a:cxn ang="0">
                    <a:pos x="60" y="21"/>
                  </a:cxn>
                  <a:cxn ang="0">
                    <a:pos x="69" y="14"/>
                  </a:cxn>
                  <a:cxn ang="0">
                    <a:pos x="69" y="14"/>
                  </a:cxn>
                  <a:cxn ang="0">
                    <a:pos x="69" y="14"/>
                  </a:cxn>
                </a:cxnLst>
                <a:rect l="0" t="0" r="r" b="b"/>
                <a:pathLst>
                  <a:path w="162" h="49">
                    <a:moveTo>
                      <a:pt x="19" y="43"/>
                    </a:moveTo>
                    <a:cubicBezTo>
                      <a:pt x="44" y="40"/>
                      <a:pt x="44" y="40"/>
                      <a:pt x="44" y="40"/>
                    </a:cubicBezTo>
                    <a:cubicBezTo>
                      <a:pt x="55" y="34"/>
                      <a:pt x="55" y="34"/>
                      <a:pt x="55" y="34"/>
                    </a:cubicBezTo>
                    <a:cubicBezTo>
                      <a:pt x="67" y="37"/>
                      <a:pt x="67" y="37"/>
                      <a:pt x="67" y="37"/>
                    </a:cubicBezTo>
                    <a:cubicBezTo>
                      <a:pt x="87" y="36"/>
                      <a:pt x="87" y="36"/>
                      <a:pt x="87" y="36"/>
                    </a:cubicBezTo>
                    <a:cubicBezTo>
                      <a:pt x="94" y="26"/>
                      <a:pt x="94" y="26"/>
                      <a:pt x="94" y="26"/>
                    </a:cubicBezTo>
                    <a:cubicBezTo>
                      <a:pt x="104" y="27"/>
                      <a:pt x="104" y="27"/>
                      <a:pt x="104" y="27"/>
                    </a:cubicBezTo>
                    <a:cubicBezTo>
                      <a:pt x="128" y="25"/>
                      <a:pt x="128" y="25"/>
                      <a:pt x="128" y="25"/>
                    </a:cubicBezTo>
                    <a:cubicBezTo>
                      <a:pt x="135" y="18"/>
                      <a:pt x="135" y="18"/>
                      <a:pt x="135" y="18"/>
                    </a:cubicBezTo>
                    <a:cubicBezTo>
                      <a:pt x="144" y="11"/>
                      <a:pt x="144" y="11"/>
                      <a:pt x="144" y="11"/>
                    </a:cubicBezTo>
                    <a:cubicBezTo>
                      <a:pt x="157" y="13"/>
                      <a:pt x="157" y="13"/>
                      <a:pt x="157" y="13"/>
                    </a:cubicBezTo>
                    <a:cubicBezTo>
                      <a:pt x="162" y="13"/>
                      <a:pt x="162" y="13"/>
                      <a:pt x="162" y="13"/>
                    </a:cubicBezTo>
                    <a:cubicBezTo>
                      <a:pt x="145" y="4"/>
                      <a:pt x="125" y="0"/>
                      <a:pt x="105" y="0"/>
                    </a:cubicBezTo>
                    <a:cubicBezTo>
                      <a:pt x="63" y="0"/>
                      <a:pt x="25" y="19"/>
                      <a:pt x="0" y="49"/>
                    </a:cubicBezTo>
                    <a:cubicBezTo>
                      <a:pt x="0" y="49"/>
                      <a:pt x="0" y="49"/>
                      <a:pt x="0" y="49"/>
                    </a:cubicBezTo>
                    <a:lnTo>
                      <a:pt x="19" y="43"/>
                    </a:lnTo>
                    <a:close/>
                    <a:moveTo>
                      <a:pt x="110" y="13"/>
                    </a:moveTo>
                    <a:cubicBezTo>
                      <a:pt x="124" y="5"/>
                      <a:pt x="124" y="5"/>
                      <a:pt x="124" y="5"/>
                    </a:cubicBezTo>
                    <a:cubicBezTo>
                      <a:pt x="133" y="11"/>
                      <a:pt x="133" y="11"/>
                      <a:pt x="133" y="11"/>
                    </a:cubicBezTo>
                    <a:cubicBezTo>
                      <a:pt x="120" y="20"/>
                      <a:pt x="120" y="20"/>
                      <a:pt x="120" y="20"/>
                    </a:cubicBezTo>
                    <a:cubicBezTo>
                      <a:pt x="108" y="22"/>
                      <a:pt x="108" y="22"/>
                      <a:pt x="108" y="22"/>
                    </a:cubicBezTo>
                    <a:cubicBezTo>
                      <a:pt x="102" y="18"/>
                      <a:pt x="102" y="18"/>
                      <a:pt x="102" y="18"/>
                    </a:cubicBezTo>
                    <a:lnTo>
                      <a:pt x="110" y="13"/>
                    </a:lnTo>
                    <a:close/>
                    <a:moveTo>
                      <a:pt x="69" y="14"/>
                    </a:moveTo>
                    <a:cubicBezTo>
                      <a:pt x="75" y="17"/>
                      <a:pt x="75" y="17"/>
                      <a:pt x="75" y="17"/>
                    </a:cubicBezTo>
                    <a:cubicBezTo>
                      <a:pt x="83" y="14"/>
                      <a:pt x="83" y="14"/>
                      <a:pt x="83" y="14"/>
                    </a:cubicBezTo>
                    <a:cubicBezTo>
                      <a:pt x="88" y="22"/>
                      <a:pt x="88" y="22"/>
                      <a:pt x="88" y="22"/>
                    </a:cubicBezTo>
                    <a:cubicBezTo>
                      <a:pt x="69" y="27"/>
                      <a:pt x="69" y="27"/>
                      <a:pt x="69" y="27"/>
                    </a:cubicBezTo>
                    <a:cubicBezTo>
                      <a:pt x="60" y="21"/>
                      <a:pt x="60" y="21"/>
                      <a:pt x="60" y="21"/>
                    </a:cubicBezTo>
                    <a:cubicBezTo>
                      <a:pt x="60" y="21"/>
                      <a:pt x="69" y="16"/>
                      <a:pt x="69" y="14"/>
                    </a:cubicBezTo>
                    <a:close/>
                    <a:moveTo>
                      <a:pt x="69" y="14"/>
                    </a:moveTo>
                    <a:cubicBezTo>
                      <a:pt x="69" y="14"/>
                      <a:pt x="69" y="14"/>
                      <a:pt x="69" y="14"/>
                    </a:cubicBezTo>
                  </a:path>
                </a:pathLst>
              </a:custGeom>
              <a:grpFill/>
              <a:ln w="9525">
                <a:noFill/>
                <a:round/>
                <a:headEnd/>
                <a:tailEnd/>
              </a:ln>
            </p:spPr>
            <p:txBody>
              <a:bodyPr vert="horz" wrap="square" lIns="68579" tIns="34290" rIns="68579"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dirty="0"/>
              </a:p>
            </p:txBody>
          </p:sp>
        </p:grpSp>
      </p:grpSp>
      <p:grpSp>
        <p:nvGrpSpPr>
          <p:cNvPr id="38" name="Grupo 53">
            <a:extLst>
              <a:ext uri="{FF2B5EF4-FFF2-40B4-BE49-F238E27FC236}">
                <a16:creationId xmlns:a16="http://schemas.microsoft.com/office/drawing/2014/main" id="{79685C01-0EDD-4F6E-4F63-E3326D6D2F4C}"/>
              </a:ext>
            </a:extLst>
          </p:cNvPr>
          <p:cNvGrpSpPr/>
          <p:nvPr/>
        </p:nvGrpSpPr>
        <p:grpSpPr>
          <a:xfrm>
            <a:off x="2256113" y="9407825"/>
            <a:ext cx="943927" cy="943252"/>
            <a:chOff x="4132583" y="8727624"/>
            <a:chExt cx="943928" cy="943252"/>
          </a:xfrm>
        </p:grpSpPr>
        <p:sp>
          <p:nvSpPr>
            <p:cNvPr id="39" name="Text Placeholder 3">
              <a:extLst>
                <a:ext uri="{FF2B5EF4-FFF2-40B4-BE49-F238E27FC236}">
                  <a16:creationId xmlns:a16="http://schemas.microsoft.com/office/drawing/2014/main" id="{95A3A64F-FDD4-3CEF-F362-8B645333E8A6}"/>
                </a:ext>
              </a:extLst>
            </p:cNvPr>
            <p:cNvSpPr txBox="1">
              <a:spLocks/>
            </p:cNvSpPr>
            <p:nvPr/>
          </p:nvSpPr>
          <p:spPr>
            <a:xfrm>
              <a:off x="4195726" y="9320587"/>
              <a:ext cx="855262" cy="350289"/>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50000"/>
                </a:lnSpc>
              </a:pPr>
              <a:r>
                <a:rPr lang="en-US" sz="800" dirty="0">
                  <a:solidFill>
                    <a:schemeClr val="bg1"/>
                  </a:solidFill>
                </a:rPr>
                <a:t>952 30 10 69</a:t>
              </a:r>
            </a:p>
            <a:p>
              <a:pPr>
                <a:lnSpc>
                  <a:spcPct val="150000"/>
                </a:lnSpc>
              </a:pPr>
              <a:r>
                <a:rPr lang="en-US" sz="800" dirty="0">
                  <a:solidFill>
                    <a:schemeClr val="bg1"/>
                  </a:solidFill>
                </a:rPr>
                <a:t>636 59 09 73</a:t>
              </a:r>
            </a:p>
          </p:txBody>
        </p:sp>
        <p:sp>
          <p:nvSpPr>
            <p:cNvPr id="40" name="Title 2">
              <a:extLst>
                <a:ext uri="{FF2B5EF4-FFF2-40B4-BE49-F238E27FC236}">
                  <a16:creationId xmlns:a16="http://schemas.microsoft.com/office/drawing/2014/main" id="{1EE12E72-86F7-0CA7-C23A-7DBD3C973107}"/>
                </a:ext>
              </a:extLst>
            </p:cNvPr>
            <p:cNvSpPr txBox="1">
              <a:spLocks/>
            </p:cNvSpPr>
            <p:nvPr/>
          </p:nvSpPr>
          <p:spPr>
            <a:xfrm>
              <a:off x="4132583" y="9112612"/>
              <a:ext cx="943928" cy="166578"/>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50" b="1" dirty="0">
                  <a:solidFill>
                    <a:schemeClr val="bg1"/>
                  </a:solidFill>
                </a:rPr>
                <a:t>TELÉFONOS</a:t>
              </a:r>
            </a:p>
          </p:txBody>
        </p:sp>
        <p:sp>
          <p:nvSpPr>
            <p:cNvPr id="41" name="Freeform 121">
              <a:extLst>
                <a:ext uri="{FF2B5EF4-FFF2-40B4-BE49-F238E27FC236}">
                  <a16:creationId xmlns:a16="http://schemas.microsoft.com/office/drawing/2014/main" id="{DEBBDAC7-5133-DF36-6E2A-C932138E80FD}"/>
                </a:ext>
              </a:extLst>
            </p:cNvPr>
            <p:cNvSpPr>
              <a:spLocks noEditPoints="1"/>
            </p:cNvSpPr>
            <p:nvPr/>
          </p:nvSpPr>
          <p:spPr bwMode="auto">
            <a:xfrm>
              <a:off x="4503435" y="8727624"/>
              <a:ext cx="239845" cy="270650"/>
            </a:xfrm>
            <a:custGeom>
              <a:avLst/>
              <a:gdLst/>
              <a:ahLst/>
              <a:cxnLst>
                <a:cxn ang="0">
                  <a:pos x="256" y="248"/>
                </a:cxn>
                <a:cxn ang="0">
                  <a:pos x="247" y="253"/>
                </a:cxn>
                <a:cxn ang="0">
                  <a:pos x="242" y="244"/>
                </a:cxn>
                <a:cxn ang="0">
                  <a:pos x="236" y="204"/>
                </a:cxn>
                <a:cxn ang="0">
                  <a:pos x="214" y="199"/>
                </a:cxn>
                <a:cxn ang="0">
                  <a:pos x="171" y="236"/>
                </a:cxn>
                <a:cxn ang="0">
                  <a:pos x="127" y="281"/>
                </a:cxn>
                <a:cxn ang="0">
                  <a:pos x="68" y="299"/>
                </a:cxn>
                <a:cxn ang="0">
                  <a:pos x="62" y="298"/>
                </a:cxn>
                <a:cxn ang="0">
                  <a:pos x="12" y="274"/>
                </a:cxn>
                <a:cxn ang="0">
                  <a:pos x="16" y="225"/>
                </a:cxn>
                <a:cxn ang="0">
                  <a:pos x="9" y="215"/>
                </a:cxn>
                <a:cxn ang="0">
                  <a:pos x="12" y="191"/>
                </a:cxn>
                <a:cxn ang="0">
                  <a:pos x="60" y="154"/>
                </a:cxn>
                <a:cxn ang="0">
                  <a:pos x="71" y="151"/>
                </a:cxn>
                <a:cxn ang="0">
                  <a:pos x="84" y="158"/>
                </a:cxn>
                <a:cxn ang="0">
                  <a:pos x="102" y="181"/>
                </a:cxn>
                <a:cxn ang="0">
                  <a:pos x="150" y="146"/>
                </a:cxn>
                <a:cxn ang="0">
                  <a:pos x="184" y="98"/>
                </a:cxn>
                <a:cxn ang="0">
                  <a:pos x="161" y="79"/>
                </a:cxn>
                <a:cxn ang="0">
                  <a:pos x="158" y="56"/>
                </a:cxn>
                <a:cxn ang="0">
                  <a:pos x="194" y="7"/>
                </a:cxn>
                <a:cxn ang="0">
                  <a:pos x="208" y="0"/>
                </a:cxn>
                <a:cxn ang="0">
                  <a:pos x="218" y="3"/>
                </a:cxn>
                <a:cxn ang="0">
                  <a:pos x="246" y="25"/>
                </a:cxn>
                <a:cxn ang="0">
                  <a:pos x="246" y="25"/>
                </a:cxn>
                <a:cxn ang="0">
                  <a:pos x="247" y="25"/>
                </a:cxn>
                <a:cxn ang="0">
                  <a:pos x="247" y="26"/>
                </a:cxn>
                <a:cxn ang="0">
                  <a:pos x="247" y="26"/>
                </a:cxn>
                <a:cxn ang="0">
                  <a:pos x="248" y="27"/>
                </a:cxn>
                <a:cxn ang="0">
                  <a:pos x="248" y="27"/>
                </a:cxn>
                <a:cxn ang="0">
                  <a:pos x="249" y="29"/>
                </a:cxn>
                <a:cxn ang="0">
                  <a:pos x="249" y="29"/>
                </a:cxn>
                <a:cxn ang="0">
                  <a:pos x="181" y="178"/>
                </a:cxn>
                <a:cxn ang="0">
                  <a:pos x="49" y="248"/>
                </a:cxn>
                <a:cxn ang="0">
                  <a:pos x="49" y="248"/>
                </a:cxn>
                <a:cxn ang="0">
                  <a:pos x="34" y="246"/>
                </a:cxn>
                <a:cxn ang="0">
                  <a:pos x="34" y="246"/>
                </a:cxn>
                <a:cxn ang="0">
                  <a:pos x="33" y="246"/>
                </a:cxn>
                <a:cxn ang="0">
                  <a:pos x="32" y="246"/>
                </a:cxn>
                <a:cxn ang="0">
                  <a:pos x="32" y="245"/>
                </a:cxn>
                <a:cxn ang="0">
                  <a:pos x="31" y="245"/>
                </a:cxn>
                <a:cxn ang="0">
                  <a:pos x="31" y="244"/>
                </a:cxn>
                <a:cxn ang="0">
                  <a:pos x="30" y="244"/>
                </a:cxn>
                <a:cxn ang="0">
                  <a:pos x="30" y="244"/>
                </a:cxn>
                <a:cxn ang="0">
                  <a:pos x="26" y="238"/>
                </a:cxn>
                <a:cxn ang="0">
                  <a:pos x="24" y="266"/>
                </a:cxn>
                <a:cxn ang="0">
                  <a:pos x="120" y="269"/>
                </a:cxn>
                <a:cxn ang="0">
                  <a:pos x="159" y="228"/>
                </a:cxn>
                <a:cxn ang="0">
                  <a:pos x="212" y="184"/>
                </a:cxn>
                <a:cxn ang="0">
                  <a:pos x="247" y="194"/>
                </a:cxn>
                <a:cxn ang="0">
                  <a:pos x="256" y="248"/>
                </a:cxn>
                <a:cxn ang="0">
                  <a:pos x="256" y="248"/>
                </a:cxn>
                <a:cxn ang="0">
                  <a:pos x="256" y="248"/>
                </a:cxn>
              </a:cxnLst>
              <a:rect l="0" t="0" r="r" b="b"/>
              <a:pathLst>
                <a:path w="265" h="299">
                  <a:moveTo>
                    <a:pt x="256" y="248"/>
                  </a:moveTo>
                  <a:cubicBezTo>
                    <a:pt x="255" y="252"/>
                    <a:pt x="251" y="254"/>
                    <a:pt x="247" y="253"/>
                  </a:cubicBezTo>
                  <a:cubicBezTo>
                    <a:pt x="243" y="252"/>
                    <a:pt x="241" y="248"/>
                    <a:pt x="242" y="244"/>
                  </a:cubicBezTo>
                  <a:cubicBezTo>
                    <a:pt x="246" y="227"/>
                    <a:pt x="244" y="212"/>
                    <a:pt x="236" y="204"/>
                  </a:cubicBezTo>
                  <a:cubicBezTo>
                    <a:pt x="231" y="199"/>
                    <a:pt x="224" y="197"/>
                    <a:pt x="214" y="199"/>
                  </a:cubicBezTo>
                  <a:cubicBezTo>
                    <a:pt x="196" y="202"/>
                    <a:pt x="184" y="218"/>
                    <a:pt x="171" y="236"/>
                  </a:cubicBezTo>
                  <a:cubicBezTo>
                    <a:pt x="159" y="252"/>
                    <a:pt x="146" y="269"/>
                    <a:pt x="127" y="281"/>
                  </a:cubicBezTo>
                  <a:cubicBezTo>
                    <a:pt x="109" y="292"/>
                    <a:pt x="88" y="299"/>
                    <a:pt x="68" y="299"/>
                  </a:cubicBezTo>
                  <a:cubicBezTo>
                    <a:pt x="66" y="299"/>
                    <a:pt x="64" y="299"/>
                    <a:pt x="62" y="298"/>
                  </a:cubicBezTo>
                  <a:cubicBezTo>
                    <a:pt x="40" y="297"/>
                    <a:pt x="22" y="288"/>
                    <a:pt x="12" y="274"/>
                  </a:cubicBezTo>
                  <a:cubicBezTo>
                    <a:pt x="0" y="256"/>
                    <a:pt x="7" y="238"/>
                    <a:pt x="16" y="225"/>
                  </a:cubicBezTo>
                  <a:cubicBezTo>
                    <a:pt x="9" y="215"/>
                    <a:pt x="9" y="215"/>
                    <a:pt x="9" y="215"/>
                  </a:cubicBezTo>
                  <a:cubicBezTo>
                    <a:pt x="3" y="208"/>
                    <a:pt x="5" y="197"/>
                    <a:pt x="12" y="191"/>
                  </a:cubicBezTo>
                  <a:cubicBezTo>
                    <a:pt x="60" y="154"/>
                    <a:pt x="60" y="154"/>
                    <a:pt x="60" y="154"/>
                  </a:cubicBezTo>
                  <a:cubicBezTo>
                    <a:pt x="63" y="152"/>
                    <a:pt x="67" y="151"/>
                    <a:pt x="71" y="151"/>
                  </a:cubicBezTo>
                  <a:cubicBezTo>
                    <a:pt x="76" y="151"/>
                    <a:pt x="81" y="153"/>
                    <a:pt x="84" y="158"/>
                  </a:cubicBezTo>
                  <a:cubicBezTo>
                    <a:pt x="102" y="181"/>
                    <a:pt x="102" y="181"/>
                    <a:pt x="102" y="181"/>
                  </a:cubicBezTo>
                  <a:cubicBezTo>
                    <a:pt x="116" y="175"/>
                    <a:pt x="132" y="164"/>
                    <a:pt x="150" y="146"/>
                  </a:cubicBezTo>
                  <a:cubicBezTo>
                    <a:pt x="168" y="128"/>
                    <a:pt x="178" y="112"/>
                    <a:pt x="184" y="98"/>
                  </a:cubicBezTo>
                  <a:cubicBezTo>
                    <a:pt x="161" y="79"/>
                    <a:pt x="161" y="79"/>
                    <a:pt x="161" y="79"/>
                  </a:cubicBezTo>
                  <a:cubicBezTo>
                    <a:pt x="153" y="74"/>
                    <a:pt x="152" y="63"/>
                    <a:pt x="158" y="56"/>
                  </a:cubicBezTo>
                  <a:cubicBezTo>
                    <a:pt x="194" y="7"/>
                    <a:pt x="194" y="7"/>
                    <a:pt x="194" y="7"/>
                  </a:cubicBezTo>
                  <a:cubicBezTo>
                    <a:pt x="197" y="2"/>
                    <a:pt x="202" y="0"/>
                    <a:pt x="208" y="0"/>
                  </a:cubicBezTo>
                  <a:cubicBezTo>
                    <a:pt x="212" y="0"/>
                    <a:pt x="215" y="1"/>
                    <a:pt x="218" y="3"/>
                  </a:cubicBezTo>
                  <a:cubicBezTo>
                    <a:pt x="246" y="25"/>
                    <a:pt x="246" y="25"/>
                    <a:pt x="246" y="25"/>
                  </a:cubicBezTo>
                  <a:cubicBezTo>
                    <a:pt x="246" y="25"/>
                    <a:pt x="246" y="25"/>
                    <a:pt x="246" y="25"/>
                  </a:cubicBezTo>
                  <a:cubicBezTo>
                    <a:pt x="246" y="25"/>
                    <a:pt x="246" y="25"/>
                    <a:pt x="247" y="25"/>
                  </a:cubicBezTo>
                  <a:cubicBezTo>
                    <a:pt x="247" y="26"/>
                    <a:pt x="247" y="26"/>
                    <a:pt x="247" y="26"/>
                  </a:cubicBezTo>
                  <a:cubicBezTo>
                    <a:pt x="247" y="26"/>
                    <a:pt x="247" y="26"/>
                    <a:pt x="247" y="26"/>
                  </a:cubicBezTo>
                  <a:cubicBezTo>
                    <a:pt x="248" y="27"/>
                    <a:pt x="248" y="27"/>
                    <a:pt x="248" y="27"/>
                  </a:cubicBezTo>
                  <a:cubicBezTo>
                    <a:pt x="248" y="27"/>
                    <a:pt x="248" y="27"/>
                    <a:pt x="248" y="27"/>
                  </a:cubicBezTo>
                  <a:cubicBezTo>
                    <a:pt x="248" y="28"/>
                    <a:pt x="248" y="28"/>
                    <a:pt x="249" y="29"/>
                  </a:cubicBezTo>
                  <a:cubicBezTo>
                    <a:pt x="249" y="29"/>
                    <a:pt x="249" y="29"/>
                    <a:pt x="249" y="29"/>
                  </a:cubicBezTo>
                  <a:cubicBezTo>
                    <a:pt x="249" y="31"/>
                    <a:pt x="265" y="93"/>
                    <a:pt x="181" y="178"/>
                  </a:cubicBezTo>
                  <a:cubicBezTo>
                    <a:pt x="121" y="239"/>
                    <a:pt x="72" y="248"/>
                    <a:pt x="49" y="248"/>
                  </a:cubicBezTo>
                  <a:cubicBezTo>
                    <a:pt x="49" y="248"/>
                    <a:pt x="49" y="248"/>
                    <a:pt x="49" y="248"/>
                  </a:cubicBezTo>
                  <a:cubicBezTo>
                    <a:pt x="40" y="248"/>
                    <a:pt x="34" y="246"/>
                    <a:pt x="34" y="246"/>
                  </a:cubicBezTo>
                  <a:cubicBezTo>
                    <a:pt x="34" y="246"/>
                    <a:pt x="34" y="246"/>
                    <a:pt x="34" y="246"/>
                  </a:cubicBezTo>
                  <a:cubicBezTo>
                    <a:pt x="33" y="246"/>
                    <a:pt x="33" y="246"/>
                    <a:pt x="33" y="246"/>
                  </a:cubicBezTo>
                  <a:cubicBezTo>
                    <a:pt x="33" y="246"/>
                    <a:pt x="33" y="246"/>
                    <a:pt x="32" y="246"/>
                  </a:cubicBezTo>
                  <a:cubicBezTo>
                    <a:pt x="32" y="245"/>
                    <a:pt x="32" y="245"/>
                    <a:pt x="32" y="245"/>
                  </a:cubicBezTo>
                  <a:cubicBezTo>
                    <a:pt x="31" y="245"/>
                    <a:pt x="31" y="245"/>
                    <a:pt x="31" y="245"/>
                  </a:cubicBezTo>
                  <a:cubicBezTo>
                    <a:pt x="31" y="245"/>
                    <a:pt x="31" y="244"/>
                    <a:pt x="31" y="244"/>
                  </a:cubicBezTo>
                  <a:cubicBezTo>
                    <a:pt x="30" y="244"/>
                    <a:pt x="30" y="244"/>
                    <a:pt x="30" y="244"/>
                  </a:cubicBezTo>
                  <a:cubicBezTo>
                    <a:pt x="30" y="244"/>
                    <a:pt x="30" y="244"/>
                    <a:pt x="30" y="244"/>
                  </a:cubicBezTo>
                  <a:cubicBezTo>
                    <a:pt x="26" y="238"/>
                    <a:pt x="26" y="238"/>
                    <a:pt x="26" y="238"/>
                  </a:cubicBezTo>
                  <a:cubicBezTo>
                    <a:pt x="21" y="245"/>
                    <a:pt x="17" y="256"/>
                    <a:pt x="24" y="266"/>
                  </a:cubicBezTo>
                  <a:cubicBezTo>
                    <a:pt x="38" y="286"/>
                    <a:pt x="82" y="292"/>
                    <a:pt x="120" y="269"/>
                  </a:cubicBezTo>
                  <a:cubicBezTo>
                    <a:pt x="136" y="258"/>
                    <a:pt x="148" y="243"/>
                    <a:pt x="159" y="228"/>
                  </a:cubicBezTo>
                  <a:cubicBezTo>
                    <a:pt x="174" y="208"/>
                    <a:pt x="188" y="189"/>
                    <a:pt x="212" y="184"/>
                  </a:cubicBezTo>
                  <a:cubicBezTo>
                    <a:pt x="226" y="182"/>
                    <a:pt x="238" y="185"/>
                    <a:pt x="247" y="194"/>
                  </a:cubicBezTo>
                  <a:cubicBezTo>
                    <a:pt x="258" y="206"/>
                    <a:pt x="261" y="226"/>
                    <a:pt x="256" y="248"/>
                  </a:cubicBezTo>
                  <a:close/>
                  <a:moveTo>
                    <a:pt x="256" y="248"/>
                  </a:moveTo>
                  <a:cubicBezTo>
                    <a:pt x="256" y="248"/>
                    <a:pt x="256" y="248"/>
                    <a:pt x="256" y="248"/>
                  </a:cubicBezTo>
                </a:path>
              </a:pathLst>
            </a:custGeom>
            <a:solidFill>
              <a:schemeClr val="bg1"/>
            </a:solidFill>
            <a:ln w="9525">
              <a:noFill/>
              <a:round/>
              <a:headEnd/>
              <a:tailEnd/>
            </a:ln>
          </p:spPr>
          <p:txBody>
            <a:bodyPr vert="horz" wrap="square" lIns="68579" tIns="34290" rIns="68579"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dirty="0"/>
            </a:p>
          </p:txBody>
        </p:sp>
      </p:grpSp>
      <p:grpSp>
        <p:nvGrpSpPr>
          <p:cNvPr id="42" name="Grupo 57">
            <a:extLst>
              <a:ext uri="{FF2B5EF4-FFF2-40B4-BE49-F238E27FC236}">
                <a16:creationId xmlns:a16="http://schemas.microsoft.com/office/drawing/2014/main" id="{048AD5D1-42B8-8C51-C827-56AC6A63ACB9}"/>
              </a:ext>
            </a:extLst>
          </p:cNvPr>
          <p:cNvGrpSpPr/>
          <p:nvPr/>
        </p:nvGrpSpPr>
        <p:grpSpPr>
          <a:xfrm>
            <a:off x="5544533" y="9400235"/>
            <a:ext cx="1639450" cy="1182034"/>
            <a:chOff x="2914735" y="8924926"/>
            <a:chExt cx="1639451" cy="1182036"/>
          </a:xfrm>
        </p:grpSpPr>
        <p:sp>
          <p:nvSpPr>
            <p:cNvPr id="43" name="Text Placeholder 3">
              <a:extLst>
                <a:ext uri="{FF2B5EF4-FFF2-40B4-BE49-F238E27FC236}">
                  <a16:creationId xmlns:a16="http://schemas.microsoft.com/office/drawing/2014/main" id="{4D429F83-A2D8-ACA7-6E73-2517DF949CCE}"/>
                </a:ext>
              </a:extLst>
            </p:cNvPr>
            <p:cNvSpPr txBox="1">
              <a:spLocks/>
            </p:cNvSpPr>
            <p:nvPr/>
          </p:nvSpPr>
          <p:spPr>
            <a:xfrm>
              <a:off x="2914735" y="9552963"/>
              <a:ext cx="1639451" cy="553999"/>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50000"/>
                </a:lnSpc>
              </a:pPr>
              <a:r>
                <a:rPr lang="en-US" sz="800" dirty="0">
                  <a:solidFill>
                    <a:schemeClr val="bg1"/>
                  </a:solidFill>
                </a:rPr>
                <a:t>Edificio La Noria</a:t>
              </a:r>
            </a:p>
            <a:p>
              <a:pPr>
                <a:lnSpc>
                  <a:spcPct val="150000"/>
                </a:lnSpc>
              </a:pPr>
              <a:r>
                <a:rPr lang="en-US" sz="800" dirty="0">
                  <a:solidFill>
                    <a:schemeClr val="bg1"/>
                  </a:solidFill>
                </a:rPr>
                <a:t>Av. del Arroyo de los Ángeles, 50</a:t>
              </a:r>
            </a:p>
            <a:p>
              <a:pPr>
                <a:lnSpc>
                  <a:spcPct val="150000"/>
                </a:lnSpc>
              </a:pPr>
              <a:r>
                <a:rPr lang="en-US" sz="800" dirty="0">
                  <a:solidFill>
                    <a:schemeClr val="bg1"/>
                  </a:solidFill>
                </a:rPr>
                <a:t>29011 - MÁLAGA</a:t>
              </a:r>
            </a:p>
          </p:txBody>
        </p:sp>
        <p:sp>
          <p:nvSpPr>
            <p:cNvPr id="44" name="Freeform 117">
              <a:extLst>
                <a:ext uri="{FF2B5EF4-FFF2-40B4-BE49-F238E27FC236}">
                  <a16:creationId xmlns:a16="http://schemas.microsoft.com/office/drawing/2014/main" id="{74E417A1-1342-835F-4825-9C4F0A341B0F}"/>
                </a:ext>
              </a:extLst>
            </p:cNvPr>
            <p:cNvSpPr>
              <a:spLocks noEditPoints="1"/>
            </p:cNvSpPr>
            <p:nvPr/>
          </p:nvSpPr>
          <p:spPr bwMode="auto">
            <a:xfrm>
              <a:off x="3636412" y="8924926"/>
              <a:ext cx="181810" cy="274368"/>
            </a:xfrm>
            <a:custGeom>
              <a:avLst/>
              <a:gdLst/>
              <a:ahLst/>
              <a:cxnLst>
                <a:cxn ang="0">
                  <a:pos x="89" y="0"/>
                </a:cxn>
                <a:cxn ang="0">
                  <a:pos x="0" y="89"/>
                </a:cxn>
                <a:cxn ang="0">
                  <a:pos x="38" y="188"/>
                </a:cxn>
                <a:cxn ang="0">
                  <a:pos x="76" y="249"/>
                </a:cxn>
                <a:cxn ang="0">
                  <a:pos x="89" y="269"/>
                </a:cxn>
                <a:cxn ang="0">
                  <a:pos x="102" y="249"/>
                </a:cxn>
                <a:cxn ang="0">
                  <a:pos x="139" y="188"/>
                </a:cxn>
                <a:cxn ang="0">
                  <a:pos x="178" y="89"/>
                </a:cxn>
                <a:cxn ang="0">
                  <a:pos x="89" y="0"/>
                </a:cxn>
                <a:cxn ang="0">
                  <a:pos x="89" y="135"/>
                </a:cxn>
                <a:cxn ang="0">
                  <a:pos x="43" y="89"/>
                </a:cxn>
                <a:cxn ang="0">
                  <a:pos x="89" y="43"/>
                </a:cxn>
                <a:cxn ang="0">
                  <a:pos x="135" y="89"/>
                </a:cxn>
                <a:cxn ang="0">
                  <a:pos x="89" y="135"/>
                </a:cxn>
                <a:cxn ang="0">
                  <a:pos x="89" y="135"/>
                </a:cxn>
                <a:cxn ang="0">
                  <a:pos x="89" y="135"/>
                </a:cxn>
              </a:cxnLst>
              <a:rect l="0" t="0" r="r" b="b"/>
              <a:pathLst>
                <a:path w="178" h="269">
                  <a:moveTo>
                    <a:pt x="89" y="0"/>
                  </a:moveTo>
                  <a:cubicBezTo>
                    <a:pt x="40" y="0"/>
                    <a:pt x="0" y="40"/>
                    <a:pt x="0" y="89"/>
                  </a:cubicBezTo>
                  <a:cubicBezTo>
                    <a:pt x="0" y="109"/>
                    <a:pt x="13" y="141"/>
                    <a:pt x="38" y="188"/>
                  </a:cubicBezTo>
                  <a:cubicBezTo>
                    <a:pt x="57" y="220"/>
                    <a:pt x="75" y="248"/>
                    <a:pt x="76" y="249"/>
                  </a:cubicBezTo>
                  <a:cubicBezTo>
                    <a:pt x="89" y="269"/>
                    <a:pt x="89" y="269"/>
                    <a:pt x="89" y="269"/>
                  </a:cubicBezTo>
                  <a:cubicBezTo>
                    <a:pt x="102" y="249"/>
                    <a:pt x="102" y="249"/>
                    <a:pt x="102" y="249"/>
                  </a:cubicBezTo>
                  <a:cubicBezTo>
                    <a:pt x="103" y="248"/>
                    <a:pt x="121" y="220"/>
                    <a:pt x="139" y="188"/>
                  </a:cubicBezTo>
                  <a:cubicBezTo>
                    <a:pt x="165" y="141"/>
                    <a:pt x="178" y="109"/>
                    <a:pt x="178" y="89"/>
                  </a:cubicBezTo>
                  <a:cubicBezTo>
                    <a:pt x="178" y="40"/>
                    <a:pt x="138" y="0"/>
                    <a:pt x="89" y="0"/>
                  </a:cubicBezTo>
                  <a:close/>
                  <a:moveTo>
                    <a:pt x="89" y="135"/>
                  </a:moveTo>
                  <a:cubicBezTo>
                    <a:pt x="63" y="135"/>
                    <a:pt x="43" y="114"/>
                    <a:pt x="43" y="89"/>
                  </a:cubicBezTo>
                  <a:cubicBezTo>
                    <a:pt x="43" y="63"/>
                    <a:pt x="63" y="43"/>
                    <a:pt x="89" y="43"/>
                  </a:cubicBezTo>
                  <a:cubicBezTo>
                    <a:pt x="114" y="43"/>
                    <a:pt x="135" y="63"/>
                    <a:pt x="135" y="89"/>
                  </a:cubicBezTo>
                  <a:cubicBezTo>
                    <a:pt x="135" y="114"/>
                    <a:pt x="114" y="135"/>
                    <a:pt x="89" y="135"/>
                  </a:cubicBezTo>
                  <a:close/>
                  <a:moveTo>
                    <a:pt x="89" y="135"/>
                  </a:moveTo>
                  <a:cubicBezTo>
                    <a:pt x="89" y="135"/>
                    <a:pt x="89" y="135"/>
                    <a:pt x="89" y="135"/>
                  </a:cubicBezTo>
                </a:path>
              </a:pathLst>
            </a:custGeom>
            <a:solidFill>
              <a:schemeClr val="bg1"/>
            </a:solidFill>
            <a:ln w="9525">
              <a:noFill/>
              <a:round/>
              <a:headEnd/>
              <a:tailEnd/>
            </a:ln>
          </p:spPr>
          <p:txBody>
            <a:bodyPr vert="horz" wrap="square" lIns="68579" tIns="34290" rIns="68579"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a:p>
          </p:txBody>
        </p:sp>
        <p:sp>
          <p:nvSpPr>
            <p:cNvPr id="45" name="Title 2">
              <a:extLst>
                <a:ext uri="{FF2B5EF4-FFF2-40B4-BE49-F238E27FC236}">
                  <a16:creationId xmlns:a16="http://schemas.microsoft.com/office/drawing/2014/main" id="{8A204C36-92CC-EF61-B989-7B2CF2BEB494}"/>
                </a:ext>
              </a:extLst>
            </p:cNvPr>
            <p:cNvSpPr txBox="1">
              <a:spLocks/>
            </p:cNvSpPr>
            <p:nvPr/>
          </p:nvSpPr>
          <p:spPr>
            <a:xfrm>
              <a:off x="2991977" y="9325934"/>
              <a:ext cx="1470680" cy="153448"/>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50" b="1" dirty="0">
                  <a:solidFill>
                    <a:schemeClr val="bg1"/>
                  </a:solidFill>
                </a:rPr>
                <a:t>LOCALIZACIÓN</a:t>
              </a:r>
            </a:p>
          </p:txBody>
        </p:sp>
      </p:grpSp>
      <p:sp>
        <p:nvSpPr>
          <p:cNvPr id="46" name="Rectangle 104">
            <a:extLst>
              <a:ext uri="{FF2B5EF4-FFF2-40B4-BE49-F238E27FC236}">
                <a16:creationId xmlns:a16="http://schemas.microsoft.com/office/drawing/2014/main" id="{D23E16EC-7E57-A33B-F736-3377DEEBC954}"/>
              </a:ext>
            </a:extLst>
          </p:cNvPr>
          <p:cNvSpPr/>
          <p:nvPr/>
        </p:nvSpPr>
        <p:spPr bwMode="auto">
          <a:xfrm rot="16200000" flipV="1">
            <a:off x="3755666" y="5981248"/>
            <a:ext cx="23420" cy="6552218"/>
          </a:xfrm>
          <a:prstGeom prst="rect">
            <a:avLst/>
          </a:prstGeom>
          <a:solidFill>
            <a:schemeClr val="bg1"/>
          </a:solidFill>
          <a:ln w="12700">
            <a:noFill/>
            <a:round/>
            <a:headEnd/>
            <a:tailEnd/>
          </a:ln>
        </p:spPr>
        <p:txBody>
          <a:bodyPr vert="horz" wrap="square" lIns="68579" tIns="34290" rIns="68579" bIns="34290" numCol="1" rtlCol="0" anchor="t" anchorCtr="0" compatLnSpc="1">
            <a:prstTxWarp prst="textNoShape">
              <a:avLst/>
            </a:prstTxWarp>
          </a:bodyPr>
          <a:lstStyle/>
          <a:p>
            <a:pPr algn="ctr"/>
            <a:endParaRPr lang="en-US" sz="1349"/>
          </a:p>
        </p:txBody>
      </p:sp>
    </p:spTree>
    <p:extLst>
      <p:ext uri="{BB962C8B-B14F-4D97-AF65-F5344CB8AC3E}">
        <p14:creationId xmlns:p14="http://schemas.microsoft.com/office/powerpoint/2010/main" val="193076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outVertical)">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36704" y="225748"/>
            <a:ext cx="6520220" cy="1042582"/>
          </a:xfrm>
        </p:spPr>
        <p:txBody>
          <a:bodyPr>
            <a:normAutofit fontScale="90000"/>
          </a:bodyPr>
          <a:lstStyle/>
          <a:p>
            <a:pPr algn="r">
              <a:lnSpc>
                <a:spcPct val="100000"/>
              </a:lnSpc>
            </a:pPr>
            <a:r>
              <a:rPr lang="es-ES" sz="2800" dirty="0"/>
              <a:t>CARTAS DE PRESENTACIÓN </a:t>
            </a:r>
            <a:br>
              <a:rPr lang="es-ES" sz="2800" dirty="0"/>
            </a:br>
            <a:r>
              <a:rPr lang="es-ES" sz="4000" b="1" dirty="0">
                <a:solidFill>
                  <a:srgbClr val="7EBA00"/>
                </a:solidFill>
                <a:latin typeface="Dosis" pitchFamily="2" charset="0"/>
                <a:ea typeface="Adobe Gothic Std B" panose="020B0800000000000000" pitchFamily="34" charset="-128"/>
              </a:rPr>
              <a:t>ANDRÉS OLIVARES</a:t>
            </a:r>
            <a:endParaRPr lang="es-ES" sz="2400" b="1" dirty="0">
              <a:solidFill>
                <a:srgbClr val="7EBA00"/>
              </a:solidFill>
              <a:latin typeface="Dosis" pitchFamily="2" charset="0"/>
            </a:endParaRPr>
          </a:p>
        </p:txBody>
      </p:sp>
      <p:cxnSp>
        <p:nvCxnSpPr>
          <p:cNvPr id="4" name="Conector recto 3"/>
          <p:cNvCxnSpPr>
            <a:cxnSpLocks/>
          </p:cNvCxnSpPr>
          <p:nvPr/>
        </p:nvCxnSpPr>
        <p:spPr>
          <a:xfrm>
            <a:off x="3543377" y="1332826"/>
            <a:ext cx="3740843" cy="27649"/>
          </a:xfrm>
          <a:prstGeom prst="line">
            <a:avLst/>
          </a:prstGeom>
        </p:spPr>
        <p:style>
          <a:lnRef idx="1">
            <a:schemeClr val="dk1"/>
          </a:lnRef>
          <a:fillRef idx="0">
            <a:schemeClr val="dk1"/>
          </a:fillRef>
          <a:effectRef idx="0">
            <a:schemeClr val="dk1"/>
          </a:effectRef>
          <a:fontRef idx="minor">
            <a:schemeClr val="tx1"/>
          </a:fontRef>
        </p:style>
      </p:cxnSp>
      <p:sp>
        <p:nvSpPr>
          <p:cNvPr id="9" name="CuadroTexto 8"/>
          <p:cNvSpPr txBox="1"/>
          <p:nvPr/>
        </p:nvSpPr>
        <p:spPr>
          <a:xfrm>
            <a:off x="4211614" y="6599475"/>
            <a:ext cx="3072606" cy="2603918"/>
          </a:xfrm>
          <a:prstGeom prst="rect">
            <a:avLst/>
          </a:prstGeom>
          <a:noFill/>
        </p:spPr>
        <p:txBody>
          <a:bodyPr wrap="square" rtlCol="0">
            <a:spAutoFit/>
          </a:bodyPr>
          <a:lstStyle/>
          <a:p>
            <a:pPr marL="0" marR="0" algn="just">
              <a:spcBef>
                <a:spcPts val="0"/>
              </a:spcBef>
              <a:spcAft>
                <a:spcPts val="800"/>
              </a:spcAft>
            </a:pPr>
            <a:r>
              <a:rPr lang="es-ES" sz="1400" dirty="0">
                <a:effectLst/>
                <a:ea typeface="Calibri" panose="020F0502020204030204" pitchFamily="34" charset="0"/>
                <a:cs typeface="Times New Roman" panose="02020603050405020304" pitchFamily="18" charset="0"/>
              </a:rPr>
              <a:t>Me gustaría pediros que siguiéramos cogidos de la mano y caminar juntos hasta que algún día podamos gritar y brindar que el Cáncer Infantil ya es pasado, hasta entonces solo:</a:t>
            </a:r>
          </a:p>
          <a:p>
            <a:pPr marL="0" marR="0" algn="ctr">
              <a:spcBef>
                <a:spcPts val="0"/>
              </a:spcBef>
              <a:spcAft>
                <a:spcPts val="800"/>
              </a:spcAft>
            </a:pPr>
            <a:r>
              <a:rPr lang="es-ES" sz="1400" b="1" dirty="0">
                <a:solidFill>
                  <a:srgbClr val="7EBA00"/>
                </a:solidFill>
                <a:effectLst/>
                <a:latin typeface="Dosis" pitchFamily="2" charset="0"/>
                <a:ea typeface="Calibri" panose="020F0502020204030204" pitchFamily="34" charset="0"/>
                <a:cs typeface="Times New Roman" panose="02020603050405020304" pitchFamily="18" charset="0"/>
              </a:rPr>
              <a:t>¡GRACIAS </a:t>
            </a:r>
            <a:r>
              <a:rPr lang="es-ES" sz="1400" b="1" dirty="0" err="1">
                <a:solidFill>
                  <a:srgbClr val="7EBA00"/>
                </a:solidFill>
                <a:effectLst/>
                <a:latin typeface="Dosis" pitchFamily="2" charset="0"/>
                <a:ea typeface="Calibri" panose="020F0502020204030204" pitchFamily="34" charset="0"/>
                <a:cs typeface="Times New Roman" panose="02020603050405020304" pitchFamily="18" charset="0"/>
              </a:rPr>
              <a:t>GRACIAS</a:t>
            </a:r>
            <a:r>
              <a:rPr lang="es-ES" sz="1400" b="1" dirty="0">
                <a:solidFill>
                  <a:srgbClr val="7EBA00"/>
                </a:solidFill>
                <a:effectLst/>
                <a:latin typeface="Dosis" pitchFamily="2" charset="0"/>
                <a:ea typeface="Calibri" panose="020F0502020204030204" pitchFamily="34" charset="0"/>
                <a:cs typeface="Times New Roman" panose="02020603050405020304" pitchFamily="18" charset="0"/>
              </a:rPr>
              <a:t> </a:t>
            </a:r>
            <a:r>
              <a:rPr lang="es-ES" sz="1400" b="1" dirty="0" err="1">
                <a:solidFill>
                  <a:srgbClr val="7EBA00"/>
                </a:solidFill>
                <a:effectLst/>
                <a:latin typeface="Dosis" pitchFamily="2" charset="0"/>
                <a:ea typeface="Calibri" panose="020F0502020204030204" pitchFamily="34" charset="0"/>
                <a:cs typeface="Times New Roman" panose="02020603050405020304" pitchFamily="18" charset="0"/>
              </a:rPr>
              <a:t>GRACIAS</a:t>
            </a:r>
            <a:r>
              <a:rPr lang="es-ES" sz="1400" b="1" dirty="0">
                <a:solidFill>
                  <a:srgbClr val="7EBA00"/>
                </a:solidFill>
                <a:latin typeface="Dosis" pitchFamily="2" charset="0"/>
                <a:ea typeface="Calibri" panose="020F0502020204030204" pitchFamily="34" charset="0"/>
                <a:cs typeface="Times New Roman" panose="02020603050405020304" pitchFamily="18" charset="0"/>
              </a:rPr>
              <a:t>!</a:t>
            </a:r>
            <a:endParaRPr lang="es-ES" sz="1400" b="1" dirty="0">
              <a:solidFill>
                <a:srgbClr val="7EBA00"/>
              </a:solidFill>
              <a:effectLst/>
              <a:latin typeface="Dosis" pitchFamily="2" charset="0"/>
              <a:ea typeface="Calibri" panose="020F0502020204030204" pitchFamily="34" charset="0"/>
              <a:cs typeface="Times New Roman" panose="02020603050405020304" pitchFamily="18" charset="0"/>
            </a:endParaRPr>
          </a:p>
          <a:p>
            <a:endParaRPr lang="es-ES" sz="1400" dirty="0">
              <a:latin typeface="Dosis" pitchFamily="2" charset="0"/>
            </a:endParaRPr>
          </a:p>
          <a:p>
            <a:endParaRPr lang="es-ES" sz="1400" dirty="0"/>
          </a:p>
          <a:p>
            <a:pPr algn="r"/>
            <a:endParaRPr lang="es-ES" sz="1400" dirty="0">
              <a:latin typeface="+mj-lt"/>
            </a:endParaRPr>
          </a:p>
          <a:p>
            <a:pPr algn="r"/>
            <a:endParaRPr lang="es-ES" dirty="0"/>
          </a:p>
        </p:txBody>
      </p:sp>
      <p:sp>
        <p:nvSpPr>
          <p:cNvPr id="10" name="CuadroTexto 9"/>
          <p:cNvSpPr txBox="1"/>
          <p:nvPr/>
        </p:nvSpPr>
        <p:spPr>
          <a:xfrm>
            <a:off x="220940" y="1864742"/>
            <a:ext cx="3863459" cy="7466596"/>
          </a:xfrm>
          <a:prstGeom prst="rect">
            <a:avLst/>
          </a:prstGeom>
          <a:noFill/>
        </p:spPr>
        <p:txBody>
          <a:bodyPr wrap="square" rtlCol="0">
            <a:spAutoFit/>
          </a:bodyPr>
          <a:lstStyle/>
          <a:p>
            <a:pPr marL="0" marR="0" algn="just">
              <a:spcBef>
                <a:spcPts val="0"/>
              </a:spcBef>
              <a:spcAft>
                <a:spcPts val="800"/>
              </a:spcAft>
            </a:pPr>
            <a:r>
              <a:rPr lang="es-ES" sz="1400" dirty="0">
                <a:effectLst/>
                <a:ea typeface="Calibri" panose="020F0502020204030204" pitchFamily="34" charset="0"/>
                <a:cs typeface="Times New Roman" panose="02020603050405020304" pitchFamily="18" charset="0"/>
              </a:rPr>
              <a:t>Como cada año, solo tengo palabras de agradecimiento a todo lo vivido.</a:t>
            </a:r>
          </a:p>
          <a:p>
            <a:pPr marL="0" marR="0" algn="just">
              <a:spcBef>
                <a:spcPts val="0"/>
              </a:spcBef>
              <a:spcAft>
                <a:spcPts val="800"/>
              </a:spcAft>
            </a:pPr>
            <a:r>
              <a:rPr lang="es-ES" sz="1400" dirty="0">
                <a:effectLst/>
                <a:ea typeface="Calibri" panose="020F0502020204030204" pitchFamily="34" charset="0"/>
                <a:cs typeface="Times New Roman" panose="02020603050405020304" pitchFamily="18" charset="0"/>
              </a:rPr>
              <a:t>Nuevos ingresos, altas, viajes al Cielo y un sinfín de momentos que enriquecen mi vida.</a:t>
            </a:r>
          </a:p>
          <a:p>
            <a:pPr marL="0" marR="0" algn="just">
              <a:spcBef>
                <a:spcPts val="0"/>
              </a:spcBef>
              <a:spcAft>
                <a:spcPts val="800"/>
              </a:spcAft>
            </a:pPr>
            <a:r>
              <a:rPr lang="es-ES" sz="1400" dirty="0">
                <a:effectLst/>
                <a:ea typeface="Calibri" panose="020F0502020204030204" pitchFamily="34" charset="0"/>
                <a:cs typeface="Times New Roman" panose="02020603050405020304" pitchFamily="18" charset="0"/>
              </a:rPr>
              <a:t>El cuidado de las familias es nuestra prioridad cada día, cada miembro del equipo entrega todo su amor para que nuestros peques sigan siendo niños. Ilusionados por proyectos que nacen, personas que se acercan a acompañarnos desde lo bonito de la bondad que emanan sus corazones, ilusiones que nos motivan a seguir adelante y construir un mundo mejor donde la sonrisa y los abrazos sean parte de nuestro día a día. </a:t>
            </a:r>
          </a:p>
          <a:p>
            <a:pPr marL="0" marR="0" algn="just">
              <a:spcBef>
                <a:spcPts val="0"/>
              </a:spcBef>
              <a:spcAft>
                <a:spcPts val="800"/>
              </a:spcAft>
            </a:pPr>
            <a:r>
              <a:rPr lang="es-ES" sz="1400" dirty="0">
                <a:effectLst/>
                <a:ea typeface="Calibri" panose="020F0502020204030204" pitchFamily="34" charset="0"/>
                <a:cs typeface="Times New Roman" panose="02020603050405020304" pitchFamily="18" charset="0"/>
              </a:rPr>
              <a:t>Volar entre nubes cargadas de emociones me apasiona</a:t>
            </a:r>
            <a:r>
              <a:rPr lang="es-ES" sz="1400" dirty="0">
                <a:ea typeface="Calibri" panose="020F0502020204030204" pitchFamily="34" charset="0"/>
                <a:cs typeface="Times New Roman" panose="02020603050405020304" pitchFamily="18" charset="0"/>
              </a:rPr>
              <a:t>. A</a:t>
            </a:r>
            <a:r>
              <a:rPr lang="es-ES" sz="1400" dirty="0">
                <a:effectLst/>
                <a:ea typeface="Calibri" panose="020F0502020204030204" pitchFamily="34" charset="0"/>
                <a:cs typeface="Times New Roman" panose="02020603050405020304" pitchFamily="18" charset="0"/>
              </a:rPr>
              <a:t>cariciar las miserias del prójimo, como San Agustín definía la misericordia, forma parte de la generosidad del ser humano y en ese avión transformamos todo en bondad hacia la vida y la muerte.</a:t>
            </a:r>
          </a:p>
          <a:p>
            <a:pPr algn="just">
              <a:spcAft>
                <a:spcPts val="800"/>
              </a:spcAft>
            </a:pPr>
            <a:r>
              <a:rPr lang="es-ES" sz="1400" dirty="0">
                <a:effectLst/>
                <a:ea typeface="Calibri" panose="020F0502020204030204" pitchFamily="34" charset="0"/>
                <a:cs typeface="Times New Roman" panose="02020603050405020304" pitchFamily="18" charset="0"/>
              </a:rPr>
              <a:t>Quiero agradecer a cada uno de los miembros de mi equipo que hagan posible el sosiego y el reposo de las familias, a todos los voluntarios que siempre hacen posible la diversión de los peques y adolescentes y transmiten la esencia de la Fundación y a todas esas empresas que colaboran para poder seguir sufragando todos los gastos que a lo largo del año son necesarios para el sostenimiento de todos nuestros servicios.</a:t>
            </a:r>
          </a:p>
          <a:p>
            <a:pPr marL="0" marR="0" algn="just">
              <a:lnSpc>
                <a:spcPct val="107000"/>
              </a:lnSpc>
              <a:spcBef>
                <a:spcPts val="0"/>
              </a:spcBef>
              <a:spcAft>
                <a:spcPts val="800"/>
              </a:spcAft>
            </a:pPr>
            <a:endParaRPr lang="es-ES" sz="1050" dirty="0"/>
          </a:p>
          <a:p>
            <a:pPr algn="just">
              <a:lnSpc>
                <a:spcPct val="107000"/>
              </a:lnSpc>
              <a:spcAft>
                <a:spcPts val="800"/>
              </a:spcAft>
            </a:pPr>
            <a:endParaRPr lang="es-ES" sz="1400" dirty="0">
              <a:effectLst/>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CuadroTexto 13"/>
          <p:cNvSpPr txBox="1"/>
          <p:nvPr/>
        </p:nvSpPr>
        <p:spPr>
          <a:xfrm>
            <a:off x="4211614" y="5227658"/>
            <a:ext cx="3582609" cy="276999"/>
          </a:xfrm>
          <a:prstGeom prst="rect">
            <a:avLst/>
          </a:prstGeom>
          <a:noFill/>
        </p:spPr>
        <p:txBody>
          <a:bodyPr wrap="square" rtlCol="0">
            <a:spAutoFit/>
          </a:bodyPr>
          <a:lstStyle/>
          <a:p>
            <a:pPr algn="ctr"/>
            <a:r>
              <a:rPr lang="es-ES" sz="1200" i="1" dirty="0"/>
              <a:t>Presidente de Fundación Olivares</a:t>
            </a:r>
          </a:p>
        </p:txBody>
      </p:sp>
      <p:cxnSp>
        <p:nvCxnSpPr>
          <p:cNvPr id="16" name="Conector recto 15"/>
          <p:cNvCxnSpPr>
            <a:cxnSpLocks/>
          </p:cNvCxnSpPr>
          <p:nvPr/>
        </p:nvCxnSpPr>
        <p:spPr>
          <a:xfrm>
            <a:off x="4893617" y="5504657"/>
            <a:ext cx="2218601"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17" name="CuadroTexto 16"/>
          <p:cNvSpPr txBox="1"/>
          <p:nvPr/>
        </p:nvSpPr>
        <p:spPr>
          <a:xfrm>
            <a:off x="108564" y="10344187"/>
            <a:ext cx="6367989" cy="307905"/>
          </a:xfrm>
          <a:prstGeom prst="rect">
            <a:avLst/>
          </a:prstGeom>
          <a:noFill/>
        </p:spPr>
        <p:txBody>
          <a:bodyPr wrap="square" rtlCol="0">
            <a:spAutoFit/>
          </a:bodyPr>
          <a:lstStyle/>
          <a:p>
            <a:r>
              <a:rPr lang="es-ES" sz="1401" b="1" dirty="0"/>
              <a:t>PÁG</a:t>
            </a:r>
            <a:r>
              <a:rPr lang="es-ES" sz="1401" dirty="0"/>
              <a:t>. </a:t>
            </a:r>
            <a:r>
              <a:rPr lang="es-ES" sz="1401" b="1" dirty="0"/>
              <a:t>3</a:t>
            </a:r>
            <a:r>
              <a:rPr lang="es-ES" sz="1401" dirty="0"/>
              <a:t>     CARTA DE PRESENTACIÓN|ANDRÉS OLIVARES</a:t>
            </a:r>
          </a:p>
        </p:txBody>
      </p:sp>
      <p:pic>
        <p:nvPicPr>
          <p:cNvPr id="5" name="Imagen 4">
            <a:extLst>
              <a:ext uri="{FF2B5EF4-FFF2-40B4-BE49-F238E27FC236}">
                <a16:creationId xmlns:a16="http://schemas.microsoft.com/office/drawing/2014/main" id="{2B538525-24D4-46B9-8896-CAD5EBD78F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903" t="11814" r="26583"/>
          <a:stretch/>
        </p:blipFill>
        <p:spPr>
          <a:xfrm>
            <a:off x="4587100" y="1936678"/>
            <a:ext cx="2658386" cy="31557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8448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36704" y="225748"/>
            <a:ext cx="6520220" cy="1042582"/>
          </a:xfrm>
        </p:spPr>
        <p:txBody>
          <a:bodyPr>
            <a:normAutofit fontScale="90000"/>
          </a:bodyPr>
          <a:lstStyle/>
          <a:p>
            <a:pPr algn="r">
              <a:lnSpc>
                <a:spcPct val="100000"/>
              </a:lnSpc>
            </a:pPr>
            <a:r>
              <a:rPr lang="es-ES" sz="2800" dirty="0"/>
              <a:t>CARTAS DE PRESENTACIÓN </a:t>
            </a:r>
            <a:br>
              <a:rPr lang="es-ES" sz="2800" dirty="0"/>
            </a:br>
            <a:r>
              <a:rPr lang="es-ES" sz="4000" b="1" dirty="0">
                <a:solidFill>
                  <a:srgbClr val="7EBA00"/>
                </a:solidFill>
                <a:latin typeface="Dosis" pitchFamily="2" charset="0"/>
                <a:ea typeface="Adobe Gothic Std B" panose="020B0800000000000000" pitchFamily="34" charset="-128"/>
              </a:rPr>
              <a:t>BELÉN GASPAR </a:t>
            </a:r>
            <a:endParaRPr lang="es-ES" sz="2400" b="1" dirty="0">
              <a:solidFill>
                <a:srgbClr val="7EBA00"/>
              </a:solidFill>
              <a:latin typeface="Dosis" pitchFamily="2" charset="0"/>
            </a:endParaRPr>
          </a:p>
        </p:txBody>
      </p:sp>
      <p:cxnSp>
        <p:nvCxnSpPr>
          <p:cNvPr id="4" name="Conector recto 3"/>
          <p:cNvCxnSpPr>
            <a:cxnSpLocks/>
          </p:cNvCxnSpPr>
          <p:nvPr/>
        </p:nvCxnSpPr>
        <p:spPr>
          <a:xfrm>
            <a:off x="3543377" y="1332826"/>
            <a:ext cx="3713547" cy="0"/>
          </a:xfrm>
          <a:prstGeom prst="line">
            <a:avLst/>
          </a:prstGeom>
        </p:spPr>
        <p:style>
          <a:lnRef idx="1">
            <a:schemeClr val="dk1"/>
          </a:lnRef>
          <a:fillRef idx="0">
            <a:schemeClr val="dk1"/>
          </a:fillRef>
          <a:effectRef idx="0">
            <a:schemeClr val="dk1"/>
          </a:effectRef>
          <a:fontRef idx="minor">
            <a:schemeClr val="tx1"/>
          </a:fontRef>
        </p:style>
      </p:cxnSp>
      <p:sp>
        <p:nvSpPr>
          <p:cNvPr id="14" name="CuadroTexto 13"/>
          <p:cNvSpPr txBox="1"/>
          <p:nvPr/>
        </p:nvSpPr>
        <p:spPr>
          <a:xfrm>
            <a:off x="3977066" y="4714684"/>
            <a:ext cx="3582609" cy="276999"/>
          </a:xfrm>
          <a:prstGeom prst="rect">
            <a:avLst/>
          </a:prstGeom>
          <a:noFill/>
        </p:spPr>
        <p:txBody>
          <a:bodyPr wrap="square" rtlCol="0">
            <a:spAutoFit/>
          </a:bodyPr>
          <a:lstStyle/>
          <a:p>
            <a:pPr algn="ctr"/>
            <a:r>
              <a:rPr lang="es-ES" sz="1200" i="1" dirty="0"/>
              <a:t>Gerente de Fundación Olivares</a:t>
            </a:r>
          </a:p>
        </p:txBody>
      </p:sp>
      <p:cxnSp>
        <p:nvCxnSpPr>
          <p:cNvPr id="16" name="Conector recto 15"/>
          <p:cNvCxnSpPr/>
          <p:nvPr/>
        </p:nvCxnSpPr>
        <p:spPr>
          <a:xfrm>
            <a:off x="4379163" y="4991683"/>
            <a:ext cx="2831566"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17" name="CuadroTexto 16"/>
          <p:cNvSpPr txBox="1"/>
          <p:nvPr/>
        </p:nvSpPr>
        <p:spPr>
          <a:xfrm>
            <a:off x="359383" y="10284834"/>
            <a:ext cx="6367989" cy="307905"/>
          </a:xfrm>
          <a:prstGeom prst="rect">
            <a:avLst/>
          </a:prstGeom>
          <a:noFill/>
        </p:spPr>
        <p:txBody>
          <a:bodyPr wrap="square" rtlCol="0">
            <a:spAutoFit/>
          </a:bodyPr>
          <a:lstStyle/>
          <a:p>
            <a:r>
              <a:rPr lang="es-ES" sz="1401" b="1" dirty="0"/>
              <a:t>PÁG</a:t>
            </a:r>
            <a:r>
              <a:rPr lang="es-ES" sz="1401" dirty="0"/>
              <a:t>. </a:t>
            </a:r>
            <a:r>
              <a:rPr lang="es-ES" sz="1401" b="1" dirty="0"/>
              <a:t>4</a:t>
            </a:r>
            <a:r>
              <a:rPr lang="es-ES" sz="1401" dirty="0"/>
              <a:t>     CARTA DE PRESENTACIÓN|BELÉN GASPAR</a:t>
            </a:r>
          </a:p>
        </p:txBody>
      </p:sp>
      <p:pic>
        <p:nvPicPr>
          <p:cNvPr id="7" name="Imagen 6" descr="Una persona con un vestido de flores&#10;&#10;Descripción generada automáticamente con confianza media">
            <a:extLst>
              <a:ext uri="{FF2B5EF4-FFF2-40B4-BE49-F238E27FC236}">
                <a16:creationId xmlns:a16="http://schemas.microsoft.com/office/drawing/2014/main" id="{E8FD19C7-BBAD-46E5-9402-4169E01BA1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172" r="15650"/>
          <a:stretch/>
        </p:blipFill>
        <p:spPr>
          <a:xfrm>
            <a:off x="4379163" y="1774223"/>
            <a:ext cx="2778417" cy="28634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CuadroTexto 17">
            <a:extLst>
              <a:ext uri="{FF2B5EF4-FFF2-40B4-BE49-F238E27FC236}">
                <a16:creationId xmlns:a16="http://schemas.microsoft.com/office/drawing/2014/main" id="{68953D97-3C27-4467-A4AD-BA34D08E2519}"/>
              </a:ext>
            </a:extLst>
          </p:cNvPr>
          <p:cNvSpPr txBox="1"/>
          <p:nvPr/>
        </p:nvSpPr>
        <p:spPr>
          <a:xfrm>
            <a:off x="250380" y="1719697"/>
            <a:ext cx="3779837" cy="2995692"/>
          </a:xfrm>
          <a:prstGeom prst="rect">
            <a:avLst/>
          </a:prstGeom>
          <a:noFill/>
        </p:spPr>
        <p:txBody>
          <a:bodyPr wrap="square">
            <a:spAutoFit/>
          </a:bodyPr>
          <a:lstStyle/>
          <a:p>
            <a:pPr marL="0" marR="0" algn="just">
              <a:spcBef>
                <a:spcPts val="0"/>
              </a:spcBef>
              <a:spcAft>
                <a:spcPts val="800"/>
              </a:spcAft>
            </a:pPr>
            <a:r>
              <a:rPr lang="es-ES" sz="1400" kern="100" dirty="0">
                <a:effectLst/>
                <a:ea typeface="Aptos" panose="020B0004020202020204" pitchFamily="34" charset="0"/>
                <a:cs typeface="Times New Roman" panose="02020603050405020304" pitchFamily="18" charset="0"/>
              </a:rPr>
              <a:t>Todas las semanas tengo la suerte de contarle a personas maravillosas que quieren conocernos un poco mejor en qué consiste nuestro trabajo. Algunas semanas lo hago cuatro o cinco veces, a personas distintas, con diferentes situaciones, profesiones, motivaciones, vivencias… Pero todas tienen algo en común: QUIEREN AYUDAR A LOS DEMÁS.</a:t>
            </a:r>
          </a:p>
          <a:p>
            <a:pPr marL="0" marR="0" algn="just">
              <a:spcBef>
                <a:spcPts val="0"/>
              </a:spcBef>
              <a:spcAft>
                <a:spcPts val="800"/>
              </a:spcAft>
            </a:pPr>
            <a:r>
              <a:rPr lang="es-ES" sz="1400" kern="100" dirty="0">
                <a:effectLst/>
                <a:ea typeface="Aptos" panose="020B0004020202020204" pitchFamily="34" charset="0"/>
                <a:cs typeface="Times New Roman" panose="02020603050405020304" pitchFamily="18" charset="0"/>
              </a:rPr>
              <a:t>Todas estas maravillosas personas acuden a nosotros para que les AYUDEMOS A AYUDAR. Nos “utilizan</a:t>
            </a:r>
            <a:r>
              <a:rPr lang="es-ES" sz="1400" kern="100" dirty="0">
                <a:ea typeface="Aptos" panose="020B0004020202020204" pitchFamily="34" charset="0"/>
                <a:cs typeface="Times New Roman" panose="02020603050405020304" pitchFamily="18" charset="0"/>
              </a:rPr>
              <a:t>”</a:t>
            </a:r>
            <a:r>
              <a:rPr lang="es-ES" sz="1400" kern="100" dirty="0">
                <a:effectLst/>
                <a:ea typeface="Aptos" panose="020B0004020202020204" pitchFamily="34" charset="0"/>
                <a:cs typeface="Times New Roman" panose="02020603050405020304" pitchFamily="18" charset="0"/>
              </a:rPr>
              <a:t> como la herramienta que somos para que, entre todos, construyamos una sociedad mejor. </a:t>
            </a:r>
            <a:endParaRPr lang="es-ES" sz="1400" dirty="0">
              <a:effectLst/>
              <a:ea typeface="Calibri" panose="020F0502020204030204" pitchFamily="34" charset="0"/>
              <a:cs typeface="Times New Roman" panose="02020603050405020304" pitchFamily="18" charset="0"/>
            </a:endParaRPr>
          </a:p>
        </p:txBody>
      </p:sp>
      <p:sp>
        <p:nvSpPr>
          <p:cNvPr id="19" name="CuadroTexto 18">
            <a:extLst>
              <a:ext uri="{FF2B5EF4-FFF2-40B4-BE49-F238E27FC236}">
                <a16:creationId xmlns:a16="http://schemas.microsoft.com/office/drawing/2014/main" id="{65EA4054-434A-4C07-AC8A-D35A590D5AF3}"/>
              </a:ext>
            </a:extLst>
          </p:cNvPr>
          <p:cNvSpPr txBox="1"/>
          <p:nvPr/>
        </p:nvSpPr>
        <p:spPr>
          <a:xfrm>
            <a:off x="189219" y="5268682"/>
            <a:ext cx="6869496" cy="3503908"/>
          </a:xfrm>
          <a:prstGeom prst="rect">
            <a:avLst/>
          </a:prstGeom>
          <a:noFill/>
        </p:spPr>
        <p:txBody>
          <a:bodyPr wrap="square">
            <a:spAutoFit/>
          </a:bodyPr>
          <a:lstStyle/>
          <a:p>
            <a:pPr marL="0" marR="0" algn="just">
              <a:spcBef>
                <a:spcPts val="0"/>
              </a:spcBef>
              <a:spcAft>
                <a:spcPts val="800"/>
              </a:spcAft>
            </a:pPr>
            <a:r>
              <a:rPr lang="es-ES" sz="1400" kern="100" dirty="0">
                <a:effectLst/>
                <a:ea typeface="Aptos" panose="020B0004020202020204" pitchFamily="34" charset="0"/>
                <a:cs typeface="Times New Roman" panose="02020603050405020304" pitchFamily="18" charset="0"/>
              </a:rPr>
              <a:t>Esa es la finalidad de nuestra Fundación: AYUDAR, y a través de esa ayuda conseguir una sociedad más solidaria, empática y, por supuesto, más feliz.</a:t>
            </a:r>
          </a:p>
          <a:p>
            <a:pPr marL="0" marR="0" algn="just">
              <a:spcBef>
                <a:spcPts val="0"/>
              </a:spcBef>
              <a:spcAft>
                <a:spcPts val="800"/>
              </a:spcAft>
            </a:pPr>
            <a:r>
              <a:rPr lang="es-ES" sz="1400" kern="100" dirty="0">
                <a:effectLst/>
                <a:ea typeface="Aptos" panose="020B0004020202020204" pitchFamily="34" charset="0"/>
                <a:cs typeface="Times New Roman" panose="02020603050405020304" pitchFamily="18" charset="0"/>
              </a:rPr>
              <a:t>La mayoría de las veces se me humedecen los ojos y se me hace un nudo en la garganta, sobre todo porque sé que las familias de las que estoy hablando tienen nombre y apellidos y que, a lo largo de los años, mi COMPROMISO con ellas ha ido creciendo a pasos agigantados.</a:t>
            </a:r>
          </a:p>
          <a:p>
            <a:pPr marL="0" marR="0" algn="just">
              <a:spcBef>
                <a:spcPts val="0"/>
              </a:spcBef>
              <a:spcAft>
                <a:spcPts val="800"/>
              </a:spcAft>
            </a:pPr>
            <a:r>
              <a:rPr lang="es-ES" sz="1400" kern="100" dirty="0">
                <a:effectLst/>
                <a:ea typeface="Aptos" panose="020B0004020202020204" pitchFamily="34" charset="0"/>
                <a:cs typeface="Times New Roman" panose="02020603050405020304" pitchFamily="18" charset="0"/>
              </a:rPr>
              <a:t>Si estas leyendo estas palabras es porque tú también tienes ese “algo en común” con todas estas maravillosas personas de las que he comenzado hablando.</a:t>
            </a:r>
          </a:p>
          <a:p>
            <a:pPr marL="0" marR="0" algn="just">
              <a:spcBef>
                <a:spcPts val="0"/>
              </a:spcBef>
              <a:spcAft>
                <a:spcPts val="800"/>
              </a:spcAft>
            </a:pPr>
            <a:r>
              <a:rPr lang="es-ES" sz="1400" kern="100" dirty="0">
                <a:effectLst/>
                <a:ea typeface="Aptos" panose="020B0004020202020204" pitchFamily="34" charset="0"/>
                <a:cs typeface="Times New Roman" panose="02020603050405020304" pitchFamily="18" charset="0"/>
              </a:rPr>
              <a:t>Te invito a que te unas a nuestra gran familia para que entre todos consigamos esa sociedad más solidaria, empática y COMPROMETIDA que nos hará a todos más felices y mejores personas.</a:t>
            </a:r>
          </a:p>
          <a:p>
            <a:pPr marL="0" marR="0" algn="r">
              <a:spcBef>
                <a:spcPts val="0"/>
              </a:spcBef>
              <a:spcAft>
                <a:spcPts val="800"/>
              </a:spcAft>
            </a:pPr>
            <a:r>
              <a:rPr lang="es-ES" b="1" kern="100" dirty="0">
                <a:solidFill>
                  <a:srgbClr val="7EBA00"/>
                </a:solidFill>
                <a:effectLst/>
                <a:latin typeface="Dosis" pitchFamily="2" charset="0"/>
                <a:ea typeface="Aptos" panose="020B0004020202020204" pitchFamily="34" charset="0"/>
                <a:cs typeface="Times New Roman" panose="02020603050405020304" pitchFamily="18" charset="0"/>
              </a:rPr>
              <a:t>“Si quieres ir rápido, ve solo</a:t>
            </a:r>
            <a:r>
              <a:rPr lang="es-ES" b="1" kern="100" dirty="0">
                <a:solidFill>
                  <a:srgbClr val="7EBA00"/>
                </a:solidFill>
                <a:latin typeface="Dosis" pitchFamily="2" charset="0"/>
                <a:ea typeface="Aptos" panose="020B0004020202020204" pitchFamily="34" charset="0"/>
                <a:cs typeface="Times New Roman" panose="02020603050405020304" pitchFamily="18" charset="0"/>
              </a:rPr>
              <a:t>. S</a:t>
            </a:r>
            <a:r>
              <a:rPr lang="es-ES" b="1" kern="100" dirty="0">
                <a:solidFill>
                  <a:srgbClr val="7EBA00"/>
                </a:solidFill>
                <a:effectLst/>
                <a:latin typeface="Dosis" pitchFamily="2" charset="0"/>
                <a:ea typeface="Aptos" panose="020B0004020202020204" pitchFamily="34" charset="0"/>
                <a:cs typeface="Times New Roman" panose="02020603050405020304" pitchFamily="18" charset="0"/>
              </a:rPr>
              <a:t>i quieres llegar lejos, ve acompañado”.</a:t>
            </a:r>
            <a:r>
              <a:rPr lang="es-ES"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r>
              <a:rPr lang="es-ES" sz="1400" i="1" kern="100" dirty="0">
                <a:solidFill>
                  <a:srgbClr val="000000"/>
                </a:solidFill>
                <a:effectLst/>
                <a:ea typeface="Aptos" panose="020B0004020202020204" pitchFamily="34" charset="0"/>
                <a:cs typeface="Times New Roman" panose="02020603050405020304" pitchFamily="18" charset="0"/>
              </a:rPr>
              <a:t>(proverbio africano)</a:t>
            </a:r>
            <a:endParaRPr lang="es-ES" sz="1400" i="1" kern="100" dirty="0">
              <a:effectLst/>
              <a:ea typeface="Aptos" panose="020B0004020202020204" pitchFamily="34" charset="0"/>
              <a:cs typeface="Times New Roman" panose="02020603050405020304" pitchFamily="18" charset="0"/>
            </a:endParaRPr>
          </a:p>
          <a:p>
            <a:pPr algn="just">
              <a:lnSpc>
                <a:spcPct val="107000"/>
              </a:lnSpc>
              <a:spcAft>
                <a:spcPts val="800"/>
              </a:spcAft>
            </a:pP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06533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36704" y="225748"/>
            <a:ext cx="6520220" cy="1042582"/>
          </a:xfrm>
        </p:spPr>
        <p:txBody>
          <a:bodyPr>
            <a:normAutofit fontScale="90000"/>
          </a:bodyPr>
          <a:lstStyle/>
          <a:p>
            <a:pPr algn="r">
              <a:lnSpc>
                <a:spcPct val="100000"/>
              </a:lnSpc>
            </a:pPr>
            <a:r>
              <a:rPr lang="es-ES" sz="2800" dirty="0"/>
              <a:t>CARTAS DE PRESENTACIÓN </a:t>
            </a:r>
            <a:br>
              <a:rPr lang="es-ES" sz="2800" dirty="0"/>
            </a:br>
            <a:r>
              <a:rPr lang="es-ES" sz="4000" b="1" dirty="0">
                <a:solidFill>
                  <a:srgbClr val="7EBA00"/>
                </a:solidFill>
                <a:latin typeface="Dosis" pitchFamily="2" charset="0"/>
                <a:ea typeface="Adobe Gothic Std B" panose="020B0800000000000000" pitchFamily="34" charset="-128"/>
              </a:rPr>
              <a:t>ROBERTO LANAS </a:t>
            </a:r>
            <a:endParaRPr lang="es-ES" sz="2400" b="1" dirty="0">
              <a:solidFill>
                <a:srgbClr val="7EBA00"/>
              </a:solidFill>
              <a:latin typeface="Dosis" pitchFamily="2" charset="0"/>
            </a:endParaRPr>
          </a:p>
        </p:txBody>
      </p:sp>
      <p:cxnSp>
        <p:nvCxnSpPr>
          <p:cNvPr id="4" name="Conector recto 3"/>
          <p:cNvCxnSpPr>
            <a:cxnSpLocks/>
          </p:cNvCxnSpPr>
          <p:nvPr/>
        </p:nvCxnSpPr>
        <p:spPr>
          <a:xfrm>
            <a:off x="3543377" y="1332826"/>
            <a:ext cx="3713547" cy="0"/>
          </a:xfrm>
          <a:prstGeom prst="line">
            <a:avLst/>
          </a:prstGeom>
        </p:spPr>
        <p:style>
          <a:lnRef idx="1">
            <a:schemeClr val="dk1"/>
          </a:lnRef>
          <a:fillRef idx="0">
            <a:schemeClr val="dk1"/>
          </a:fillRef>
          <a:effectRef idx="0">
            <a:schemeClr val="dk1"/>
          </a:effectRef>
          <a:fontRef idx="minor">
            <a:schemeClr val="tx1"/>
          </a:fontRef>
        </p:style>
      </p:cxnSp>
      <p:sp>
        <p:nvSpPr>
          <p:cNvPr id="8" name="CuadroTexto 7"/>
          <p:cNvSpPr txBox="1"/>
          <p:nvPr/>
        </p:nvSpPr>
        <p:spPr>
          <a:xfrm>
            <a:off x="267522" y="4573101"/>
            <a:ext cx="3471649" cy="5047536"/>
          </a:xfrm>
          <a:prstGeom prst="rect">
            <a:avLst/>
          </a:prstGeom>
          <a:noFill/>
        </p:spPr>
        <p:txBody>
          <a:bodyPr wrap="square" rtlCol="0">
            <a:spAutoFit/>
          </a:bodyPr>
          <a:lstStyle/>
          <a:p>
            <a:pPr marL="0" marR="0" algn="just">
              <a:spcBef>
                <a:spcPts val="0"/>
              </a:spcBef>
              <a:spcAft>
                <a:spcPts val="0"/>
              </a:spcAft>
            </a:pPr>
            <a:r>
              <a:rPr lang="es-ES" sz="1400" kern="150" dirty="0">
                <a:effectLst/>
                <a:ea typeface="SimSun" panose="02010600030101010101" pitchFamily="2" charset="-122"/>
                <a:cs typeface="Lucida Sans" panose="020B0602030504020204" pitchFamily="34" charset="0"/>
              </a:rPr>
              <a:t>Un segundo de complicidad con el personal sanitario, con las mamis y papis que lloran hacia dentro, un segundo de cosquillas, de bromas, de bailes, de meriendas, de felicidad.</a:t>
            </a:r>
          </a:p>
          <a:p>
            <a:pPr marL="0" marR="0" algn="just">
              <a:spcBef>
                <a:spcPts val="0"/>
              </a:spcBef>
              <a:spcAft>
                <a:spcPts val="0"/>
              </a:spcAft>
            </a:pPr>
            <a:r>
              <a:rPr lang="es-ES" sz="1400" kern="150" dirty="0">
                <a:effectLst/>
                <a:ea typeface="SimSun" panose="02010600030101010101" pitchFamily="2" charset="-122"/>
                <a:cs typeface="Lucida Sans" panose="020B0602030504020204" pitchFamily="34" charset="0"/>
              </a:rPr>
              <a:t> </a:t>
            </a:r>
          </a:p>
          <a:p>
            <a:pPr marL="0" marR="0" algn="just">
              <a:spcBef>
                <a:spcPts val="0"/>
              </a:spcBef>
              <a:spcAft>
                <a:spcPts val="0"/>
              </a:spcAft>
            </a:pPr>
            <a:r>
              <a:rPr lang="es-ES" sz="1400" kern="150" dirty="0">
                <a:effectLst/>
                <a:ea typeface="SimSun" panose="02010600030101010101" pitchFamily="2" charset="-122"/>
                <a:cs typeface="Lucida Sans" panose="020B0602030504020204" pitchFamily="34" charset="0"/>
              </a:rPr>
              <a:t>Porque eso es la vida, un simple segundo. No es lo que hacemos en ese tiempo... es lo que sentimos.</a:t>
            </a:r>
          </a:p>
          <a:p>
            <a:pPr marL="0" marR="0" algn="just">
              <a:spcBef>
                <a:spcPts val="0"/>
              </a:spcBef>
              <a:spcAft>
                <a:spcPts val="0"/>
              </a:spcAft>
            </a:pPr>
            <a:r>
              <a:rPr lang="es-ES" sz="1400" kern="150" dirty="0">
                <a:effectLst/>
                <a:ea typeface="SimSun" panose="02010600030101010101" pitchFamily="2" charset="-122"/>
                <a:cs typeface="Lucida Sans" panose="020B0602030504020204" pitchFamily="34" charset="0"/>
              </a:rPr>
              <a:t> </a:t>
            </a:r>
          </a:p>
          <a:p>
            <a:pPr marL="0" marR="0" algn="just">
              <a:spcBef>
                <a:spcPts val="0"/>
              </a:spcBef>
              <a:spcAft>
                <a:spcPts val="0"/>
              </a:spcAft>
            </a:pPr>
            <a:r>
              <a:rPr lang="es-ES" sz="1400" kern="150" dirty="0">
                <a:effectLst/>
                <a:ea typeface="SimSun" panose="02010600030101010101" pitchFamily="2" charset="-122"/>
                <a:cs typeface="Lucida Sans" panose="020B0602030504020204" pitchFamily="34" charset="0"/>
              </a:rPr>
              <a:t>La medida del tiempo no es real</a:t>
            </a:r>
            <a:r>
              <a:rPr lang="es-ES" sz="1400" kern="150" dirty="0">
                <a:ea typeface="SimSun" panose="02010600030101010101" pitchFamily="2" charset="-122"/>
                <a:cs typeface="Lucida Sans" panose="020B0602030504020204" pitchFamily="34" charset="0"/>
              </a:rPr>
              <a:t>. S</a:t>
            </a:r>
            <a:r>
              <a:rPr lang="es-ES" sz="1400" kern="150" dirty="0">
                <a:effectLst/>
                <a:ea typeface="SimSun" panose="02010600030101010101" pitchFamily="2" charset="-122"/>
                <a:cs typeface="Lucida Sans" panose="020B0602030504020204" pitchFamily="34" charset="0"/>
              </a:rPr>
              <a:t>abemos desde hace mucho que un simple segundo le cambia la vida a toda una familia. Por eso valoramos las experiencias en corto, sin expectativas, con la intensidad que solo valoramos cuando somos conscientes de la importancia de un segundo.</a:t>
            </a:r>
          </a:p>
          <a:p>
            <a:pPr marL="0" marR="0" algn="just">
              <a:spcBef>
                <a:spcPts val="0"/>
              </a:spcBef>
              <a:spcAft>
                <a:spcPts val="0"/>
              </a:spcAft>
            </a:pPr>
            <a:r>
              <a:rPr lang="es-ES" sz="1400" kern="150" dirty="0">
                <a:effectLst/>
                <a:ea typeface="SimSun" panose="02010600030101010101" pitchFamily="2" charset="-122"/>
                <a:cs typeface="Lucida Sans" panose="020B0602030504020204" pitchFamily="34" charset="0"/>
              </a:rPr>
              <a:t> </a:t>
            </a:r>
          </a:p>
          <a:p>
            <a:pPr marL="0" marR="0" algn="just">
              <a:spcBef>
                <a:spcPts val="0"/>
              </a:spcBef>
              <a:spcAft>
                <a:spcPts val="0"/>
              </a:spcAft>
            </a:pPr>
            <a:r>
              <a:rPr lang="es-ES" sz="1400" kern="150" dirty="0">
                <a:effectLst/>
                <a:ea typeface="SimSun" panose="02010600030101010101" pitchFamily="2" charset="-122"/>
                <a:cs typeface="Lucida Sans" panose="020B0602030504020204" pitchFamily="34" charset="0"/>
              </a:rPr>
              <a:t>El otro día quiso el mágico destino que me reencontrase con uno de nuestros peques. Le conocí con 3 años y solo ha pasado un segundo, pero en ese tiempo ha crecido hasta los 13 años. </a:t>
            </a:r>
            <a:endParaRPr lang="es-ES" sz="1450" dirty="0"/>
          </a:p>
        </p:txBody>
      </p:sp>
      <p:sp>
        <p:nvSpPr>
          <p:cNvPr id="9" name="CuadroTexto 8"/>
          <p:cNvSpPr txBox="1"/>
          <p:nvPr/>
        </p:nvSpPr>
        <p:spPr>
          <a:xfrm>
            <a:off x="3868050" y="4570515"/>
            <a:ext cx="3588830" cy="6871112"/>
          </a:xfrm>
          <a:prstGeom prst="rect">
            <a:avLst/>
          </a:prstGeom>
          <a:noFill/>
        </p:spPr>
        <p:txBody>
          <a:bodyPr wrap="square" rtlCol="0">
            <a:spAutoFit/>
          </a:bodyPr>
          <a:lstStyle/>
          <a:p>
            <a:pPr algn="just"/>
            <a:r>
              <a:rPr lang="es-ES" sz="1400" kern="150" dirty="0">
                <a:effectLst/>
                <a:ea typeface="SimSun" panose="02010600030101010101" pitchFamily="2" charset="-122"/>
                <a:cs typeface="Lucida Sans" panose="020B0602030504020204" pitchFamily="34" charset="0"/>
              </a:rPr>
              <a:t>Y aquel niño que vivió una experiencia complicada, ahora es un líder que ha conseguido un hito en el deporte a nivel internacional.</a:t>
            </a:r>
          </a:p>
          <a:p>
            <a:pPr marL="0" marR="0" algn="just">
              <a:spcBef>
                <a:spcPts val="0"/>
              </a:spcBef>
              <a:spcAft>
                <a:spcPts val="0"/>
              </a:spcAft>
            </a:pPr>
            <a:endParaRPr lang="es-ES" sz="1400" kern="150" dirty="0">
              <a:effectLst/>
              <a:ea typeface="SimSun" panose="02010600030101010101" pitchFamily="2" charset="-122"/>
              <a:cs typeface="Lucida Sans" panose="020B0602030504020204" pitchFamily="34" charset="0"/>
            </a:endParaRPr>
          </a:p>
          <a:p>
            <a:pPr marL="0" marR="0" algn="just">
              <a:spcBef>
                <a:spcPts val="0"/>
              </a:spcBef>
              <a:spcAft>
                <a:spcPts val="0"/>
              </a:spcAft>
            </a:pPr>
            <a:r>
              <a:rPr lang="es-ES" sz="1400" kern="150" dirty="0">
                <a:effectLst/>
                <a:ea typeface="SimSun" panose="02010600030101010101" pitchFamily="2" charset="-122"/>
                <a:cs typeface="Lucida Sans" panose="020B0602030504020204" pitchFamily="34" charset="0"/>
              </a:rPr>
              <a:t>Yo solo he abierto y he cerrado los ojos, pero él se ha elevado como ser humano y nadie sabe dónde será capaz de llegar en apenas un segundo.</a:t>
            </a:r>
          </a:p>
          <a:p>
            <a:pPr marL="0" marR="0" algn="just">
              <a:spcBef>
                <a:spcPts val="0"/>
              </a:spcBef>
              <a:spcAft>
                <a:spcPts val="0"/>
              </a:spcAft>
            </a:pPr>
            <a:r>
              <a:rPr lang="es-ES" sz="1400" kern="150" dirty="0">
                <a:effectLst/>
                <a:ea typeface="SimSun" panose="02010600030101010101" pitchFamily="2" charset="-122"/>
                <a:cs typeface="Lucida Sans" panose="020B0602030504020204" pitchFamily="34" charset="0"/>
              </a:rPr>
              <a:t> </a:t>
            </a:r>
          </a:p>
          <a:p>
            <a:pPr marL="0" marR="0" algn="just">
              <a:spcBef>
                <a:spcPts val="0"/>
              </a:spcBef>
              <a:spcAft>
                <a:spcPts val="0"/>
              </a:spcAft>
            </a:pPr>
            <a:r>
              <a:rPr lang="es-ES" sz="1400" kern="150" dirty="0">
                <a:effectLst/>
                <a:ea typeface="SimSun" panose="02010600030101010101" pitchFamily="2" charset="-122"/>
                <a:cs typeface="Lucida Sans" panose="020B0602030504020204" pitchFamily="34" charset="0"/>
              </a:rPr>
              <a:t>Y me sentí feliz, muy, muy feliz... y me di cuenta de lo bonito que es formar parte de esas alegrías que nos da la vida, y le di las gracias porque él, sin saberlo, es uno de los nuestros. Es Fundación Olivares. Todos los que sentimos y sabemos apreciar ese segundo de una forma u otra ya somos parte de la misma familia.</a:t>
            </a:r>
          </a:p>
          <a:p>
            <a:pPr marL="0" marR="0" algn="just">
              <a:spcBef>
                <a:spcPts val="0"/>
              </a:spcBef>
              <a:spcAft>
                <a:spcPts val="0"/>
              </a:spcAft>
            </a:pPr>
            <a:r>
              <a:rPr lang="es-ES" sz="1400" kern="150" dirty="0">
                <a:effectLst/>
                <a:ea typeface="SimSun" panose="02010600030101010101" pitchFamily="2" charset="-122"/>
                <a:cs typeface="Lucida Sans" panose="020B0602030504020204" pitchFamily="34" charset="0"/>
              </a:rPr>
              <a:t> </a:t>
            </a:r>
          </a:p>
          <a:p>
            <a:pPr marL="0" marR="0" algn="just">
              <a:spcBef>
                <a:spcPts val="0"/>
              </a:spcBef>
              <a:spcAft>
                <a:spcPts val="0"/>
              </a:spcAft>
            </a:pPr>
            <a:r>
              <a:rPr lang="es-ES" sz="1400" kern="150" dirty="0">
                <a:effectLst/>
                <a:ea typeface="SimSun" panose="02010600030101010101" pitchFamily="2" charset="-122"/>
                <a:cs typeface="Lucida Sans" panose="020B0602030504020204" pitchFamily="34" charset="0"/>
              </a:rPr>
              <a:t>La próxima vez que abras y cierres los ojos, no te olvides lo importante que es y, sobre todo, que siempre nos tendrás a tu lado cuando nos necesites.</a:t>
            </a:r>
          </a:p>
          <a:p>
            <a:pPr marL="0" marR="0" algn="just">
              <a:spcBef>
                <a:spcPts val="0"/>
              </a:spcBef>
              <a:spcAft>
                <a:spcPts val="0"/>
              </a:spcAft>
            </a:pPr>
            <a:r>
              <a:rPr lang="es-ES" sz="1400" kern="150" dirty="0">
                <a:effectLst/>
                <a:latin typeface="+mj-lt"/>
                <a:ea typeface="SimSun" panose="02010600030101010101" pitchFamily="2" charset="-122"/>
                <a:cs typeface="Lucida Sans" panose="020B0602030504020204" pitchFamily="34" charset="0"/>
              </a:rPr>
              <a:t> </a:t>
            </a:r>
          </a:p>
          <a:p>
            <a:pPr marL="0" marR="0" algn="just">
              <a:spcBef>
                <a:spcPts val="0"/>
              </a:spcBef>
              <a:spcAft>
                <a:spcPts val="0"/>
              </a:spcAft>
            </a:pPr>
            <a:r>
              <a:rPr lang="es-ES" sz="1800" kern="150" dirty="0">
                <a:effectLst/>
                <a:latin typeface="Times New Roman" panose="02020603050405020304" pitchFamily="18" charset="0"/>
                <a:ea typeface="SimSun" panose="02010600030101010101" pitchFamily="2" charset="-122"/>
                <a:cs typeface="Lucida Sans" panose="020B0602030504020204" pitchFamily="34" charset="0"/>
              </a:rPr>
              <a:t> </a:t>
            </a:r>
          </a:p>
          <a:p>
            <a:pPr algn="just"/>
            <a:r>
              <a:rPr lang="es-ES" sz="1450" kern="150" dirty="0">
                <a:effectLst/>
                <a:ea typeface="SimSun" panose="02010600030101010101" pitchFamily="2" charset="-122"/>
                <a:cs typeface="Lucida Sans" panose="020B0602030504020204" pitchFamily="34" charset="0"/>
              </a:rPr>
              <a:t> </a:t>
            </a:r>
          </a:p>
          <a:p>
            <a:pPr algn="just"/>
            <a:endParaRPr lang="es-ES" sz="1450" dirty="0"/>
          </a:p>
          <a:p>
            <a:pPr algn="just"/>
            <a:endParaRPr lang="es-ES" sz="1450" dirty="0"/>
          </a:p>
          <a:p>
            <a:pPr algn="just"/>
            <a:endParaRPr lang="es-ES" sz="1450" dirty="0"/>
          </a:p>
          <a:p>
            <a:pPr algn="just"/>
            <a:endParaRPr lang="es-ES" sz="1450" dirty="0"/>
          </a:p>
        </p:txBody>
      </p:sp>
      <p:sp>
        <p:nvSpPr>
          <p:cNvPr id="10" name="CuadroTexto 9"/>
          <p:cNvSpPr txBox="1"/>
          <p:nvPr/>
        </p:nvSpPr>
        <p:spPr>
          <a:xfrm>
            <a:off x="231035" y="1791338"/>
            <a:ext cx="1918758" cy="2246769"/>
          </a:xfrm>
          <a:prstGeom prst="rect">
            <a:avLst/>
          </a:prstGeom>
          <a:noFill/>
        </p:spPr>
        <p:txBody>
          <a:bodyPr wrap="square" rtlCol="0">
            <a:spAutoFit/>
          </a:bodyPr>
          <a:lstStyle/>
          <a:p>
            <a:pPr marL="0" marR="0" algn="just">
              <a:spcBef>
                <a:spcPts val="0"/>
              </a:spcBef>
              <a:spcAft>
                <a:spcPts val="0"/>
              </a:spcAft>
            </a:pPr>
            <a:r>
              <a:rPr lang="es-ES" sz="1400" kern="150" dirty="0">
                <a:effectLst/>
                <a:ea typeface="SimSun" panose="02010600030101010101" pitchFamily="2" charset="-122"/>
                <a:cs typeface="Lucida Sans" panose="020B0602030504020204" pitchFamily="34" charset="0"/>
              </a:rPr>
              <a:t>ABRIR Y CERRAR DE OJOS... Ese es el espacio-tiempo de luz que llevamos al servicio desde la Fundación Olivares. Un abrir y cerrar de ojos. Tan solo eso, un segundo nada más.</a:t>
            </a:r>
          </a:p>
          <a:p>
            <a:pPr marL="0" marR="0">
              <a:spcBef>
                <a:spcPts val="0"/>
              </a:spcBef>
              <a:spcAft>
                <a:spcPts val="0"/>
              </a:spcAft>
            </a:pPr>
            <a:r>
              <a:rPr lang="es-ES" sz="1400" kern="150" dirty="0">
                <a:effectLst/>
                <a:latin typeface="Times New Roman" panose="02020603050405020304" pitchFamily="18" charset="0"/>
                <a:ea typeface="SimSun" panose="02010600030101010101" pitchFamily="2" charset="-122"/>
                <a:cs typeface="Lucida Sans" panose="020B0602030504020204" pitchFamily="34" charset="0"/>
              </a:rPr>
              <a:t> </a:t>
            </a:r>
          </a:p>
        </p:txBody>
      </p:sp>
      <p:sp>
        <p:nvSpPr>
          <p:cNvPr id="13" name="CuadroTexto 12"/>
          <p:cNvSpPr txBox="1"/>
          <p:nvPr/>
        </p:nvSpPr>
        <p:spPr>
          <a:xfrm>
            <a:off x="5317519" y="1768869"/>
            <a:ext cx="2139361" cy="2031325"/>
          </a:xfrm>
          <a:prstGeom prst="rect">
            <a:avLst/>
          </a:prstGeom>
          <a:noFill/>
        </p:spPr>
        <p:txBody>
          <a:bodyPr wrap="square" rtlCol="0">
            <a:spAutoFit/>
          </a:bodyPr>
          <a:lstStyle/>
          <a:p>
            <a:pPr algn="just"/>
            <a:r>
              <a:rPr lang="es-ES" sz="1400" kern="150" dirty="0">
                <a:effectLst/>
                <a:ea typeface="SimSun" panose="02010600030101010101" pitchFamily="2" charset="-122"/>
                <a:cs typeface="Lucida Sans" panose="020B0602030504020204" pitchFamily="34" charset="0"/>
              </a:rPr>
              <a:t>Pero es un segundo en el que hemos amado intensamente a todos esos Seres que necesitaban un abrazo, una sonrisa, incluso un silencio... un segundo de silencio para que se sintieran escuchados.</a:t>
            </a:r>
          </a:p>
        </p:txBody>
      </p:sp>
      <p:sp>
        <p:nvSpPr>
          <p:cNvPr id="14" name="CuadroTexto 13"/>
          <p:cNvSpPr txBox="1"/>
          <p:nvPr/>
        </p:nvSpPr>
        <p:spPr>
          <a:xfrm>
            <a:off x="1947866" y="4024333"/>
            <a:ext cx="3582609" cy="276999"/>
          </a:xfrm>
          <a:prstGeom prst="rect">
            <a:avLst/>
          </a:prstGeom>
          <a:noFill/>
        </p:spPr>
        <p:txBody>
          <a:bodyPr wrap="square" rtlCol="0">
            <a:spAutoFit/>
          </a:bodyPr>
          <a:lstStyle/>
          <a:p>
            <a:pPr algn="ctr"/>
            <a:r>
              <a:rPr lang="es-ES" sz="1200" i="1" dirty="0"/>
              <a:t>Secretario de Fundación Olivares</a:t>
            </a:r>
          </a:p>
        </p:txBody>
      </p:sp>
      <p:cxnSp>
        <p:nvCxnSpPr>
          <p:cNvPr id="16" name="Conector recto 15"/>
          <p:cNvCxnSpPr/>
          <p:nvPr/>
        </p:nvCxnSpPr>
        <p:spPr>
          <a:xfrm>
            <a:off x="2253753" y="4301332"/>
            <a:ext cx="2831566"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17" name="CuadroTexto 16"/>
          <p:cNvSpPr txBox="1"/>
          <p:nvPr/>
        </p:nvSpPr>
        <p:spPr>
          <a:xfrm>
            <a:off x="231035" y="10312112"/>
            <a:ext cx="6367989" cy="307905"/>
          </a:xfrm>
          <a:prstGeom prst="rect">
            <a:avLst/>
          </a:prstGeom>
          <a:noFill/>
        </p:spPr>
        <p:txBody>
          <a:bodyPr wrap="square" rtlCol="0">
            <a:spAutoFit/>
          </a:bodyPr>
          <a:lstStyle/>
          <a:p>
            <a:r>
              <a:rPr lang="es-ES" sz="1401" b="1" dirty="0"/>
              <a:t>PÁG</a:t>
            </a:r>
            <a:r>
              <a:rPr lang="es-ES" sz="1401" dirty="0"/>
              <a:t>. </a:t>
            </a:r>
            <a:r>
              <a:rPr lang="es-ES" sz="1401" b="1" dirty="0"/>
              <a:t>5 </a:t>
            </a:r>
            <a:r>
              <a:rPr lang="es-ES" sz="1401" dirty="0"/>
              <a:t>    CARTA DE PRESENTACIÓN|ROBERTO LANAS</a:t>
            </a:r>
          </a:p>
        </p:txBody>
      </p:sp>
      <p:sp>
        <p:nvSpPr>
          <p:cNvPr id="12" name="11 CuadroTexto"/>
          <p:cNvSpPr txBox="1"/>
          <p:nvPr/>
        </p:nvSpPr>
        <p:spPr>
          <a:xfrm>
            <a:off x="2450336" y="2914723"/>
            <a:ext cx="2438400" cy="369332"/>
          </a:xfrm>
          <a:prstGeom prst="rect">
            <a:avLst/>
          </a:prstGeom>
          <a:noFill/>
        </p:spPr>
        <p:txBody>
          <a:bodyPr wrap="square" rtlCol="0">
            <a:spAutoFit/>
          </a:bodyPr>
          <a:lstStyle/>
          <a:p>
            <a:r>
              <a:rPr lang="es-ES" dirty="0">
                <a:solidFill>
                  <a:srgbClr val="FF0000"/>
                </a:solidFill>
              </a:rPr>
              <a:t>FOTO Roberto Lanas</a:t>
            </a:r>
          </a:p>
        </p:txBody>
      </p:sp>
      <p:pic>
        <p:nvPicPr>
          <p:cNvPr id="15" name="21 Imagen">
            <a:extLst>
              <a:ext uri="{FF2B5EF4-FFF2-40B4-BE49-F238E27FC236}">
                <a16:creationId xmlns:a16="http://schemas.microsoft.com/office/drawing/2014/main" id="{691953AA-8EAA-4941-8D65-19A60474F9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638" t="4176" r="21766" b="13340"/>
          <a:stretch/>
        </p:blipFill>
        <p:spPr>
          <a:xfrm>
            <a:off x="2442390" y="1690025"/>
            <a:ext cx="2674894" cy="21890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89763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A569239-44D9-40AB-966E-C4D9AE01C1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4670" y="784282"/>
            <a:ext cx="4610334" cy="4610334"/>
          </a:xfrm>
          <a:prstGeom prst="rect">
            <a:avLst/>
          </a:prstGeom>
        </p:spPr>
      </p:pic>
      <p:cxnSp>
        <p:nvCxnSpPr>
          <p:cNvPr id="11" name="Conector recto 10"/>
          <p:cNvCxnSpPr>
            <a:cxnSpLocks/>
          </p:cNvCxnSpPr>
          <p:nvPr/>
        </p:nvCxnSpPr>
        <p:spPr>
          <a:xfrm flipH="1">
            <a:off x="3837550" y="5682343"/>
            <a:ext cx="42165" cy="4614176"/>
          </a:xfrm>
          <a:prstGeom prst="line">
            <a:avLst/>
          </a:prstGeom>
        </p:spPr>
        <p:style>
          <a:lnRef idx="1">
            <a:schemeClr val="dk1"/>
          </a:lnRef>
          <a:fillRef idx="0">
            <a:schemeClr val="dk1"/>
          </a:fillRef>
          <a:effectRef idx="0">
            <a:schemeClr val="dk1"/>
          </a:effectRef>
          <a:fontRef idx="minor">
            <a:schemeClr val="tx1"/>
          </a:fontRef>
        </p:style>
      </p:cxnSp>
      <p:sp>
        <p:nvSpPr>
          <p:cNvPr id="16" name="Título 1"/>
          <p:cNvSpPr>
            <a:spLocks noGrp="1"/>
          </p:cNvSpPr>
          <p:nvPr>
            <p:ph type="title"/>
          </p:nvPr>
        </p:nvSpPr>
        <p:spPr>
          <a:xfrm>
            <a:off x="294013" y="-305709"/>
            <a:ext cx="6520220" cy="2066590"/>
          </a:xfrm>
        </p:spPr>
        <p:txBody>
          <a:bodyPr>
            <a:normAutofit/>
          </a:bodyPr>
          <a:lstStyle/>
          <a:p>
            <a:pPr>
              <a:lnSpc>
                <a:spcPct val="100000"/>
              </a:lnSpc>
            </a:pPr>
            <a:r>
              <a:rPr lang="es-ES" sz="3600" b="1" dirty="0">
                <a:solidFill>
                  <a:srgbClr val="7EBA00"/>
                </a:solidFill>
                <a:latin typeface="Dosis" pitchFamily="2" charset="0"/>
                <a:ea typeface="Adobe Gothic Std B" panose="020B0800000000000000" pitchFamily="34" charset="-128"/>
              </a:rPr>
              <a:t>ÓRGANO DE GOBIERNO</a:t>
            </a:r>
            <a:endParaRPr lang="es-ES" sz="3600" dirty="0">
              <a:solidFill>
                <a:srgbClr val="7EBA00"/>
              </a:solidFill>
              <a:latin typeface="Dosis" pitchFamily="2" charset="0"/>
              <a:ea typeface="Adobe Gothic Std B" panose="020B0800000000000000" pitchFamily="34" charset="-128"/>
            </a:endParaRPr>
          </a:p>
        </p:txBody>
      </p:sp>
      <p:sp>
        <p:nvSpPr>
          <p:cNvPr id="2" name="CuadroTexto 1">
            <a:extLst>
              <a:ext uri="{FF2B5EF4-FFF2-40B4-BE49-F238E27FC236}">
                <a16:creationId xmlns:a16="http://schemas.microsoft.com/office/drawing/2014/main" id="{D4B2386D-1C8D-DEC9-44B1-F63D963A3A36}"/>
              </a:ext>
            </a:extLst>
          </p:cNvPr>
          <p:cNvSpPr txBox="1"/>
          <p:nvPr/>
        </p:nvSpPr>
        <p:spPr>
          <a:xfrm>
            <a:off x="3879715" y="9465522"/>
            <a:ext cx="3679960" cy="830997"/>
          </a:xfrm>
          <a:prstGeom prst="rect">
            <a:avLst/>
          </a:prstGeom>
          <a:noFill/>
        </p:spPr>
        <p:txBody>
          <a:bodyPr wrap="square" rtlCol="0">
            <a:spAutoFit/>
          </a:bodyPr>
          <a:lstStyle/>
          <a:p>
            <a:pPr algn="ctr"/>
            <a:r>
              <a:rPr lang="es-ES" sz="1200" b="1" i="1" dirty="0"/>
              <a:t>“El objetivo principal que Fundación Olivares </a:t>
            </a:r>
          </a:p>
          <a:p>
            <a:pPr algn="ctr"/>
            <a:r>
              <a:rPr lang="es-ES" sz="1200" b="1" i="1" dirty="0"/>
              <a:t>pretende dar es el apoyo integral a estas familias, desde la ayuda emocional hasta cualquier tipo de prestación social que necesiten gestionar”. </a:t>
            </a:r>
          </a:p>
        </p:txBody>
      </p:sp>
      <p:sp>
        <p:nvSpPr>
          <p:cNvPr id="3" name="CuadroTexto 2">
            <a:extLst>
              <a:ext uri="{FF2B5EF4-FFF2-40B4-BE49-F238E27FC236}">
                <a16:creationId xmlns:a16="http://schemas.microsoft.com/office/drawing/2014/main" id="{EA2D28DB-A6BA-A52B-9D9A-CAB3E55CDD26}"/>
              </a:ext>
            </a:extLst>
          </p:cNvPr>
          <p:cNvSpPr txBox="1"/>
          <p:nvPr/>
        </p:nvSpPr>
        <p:spPr>
          <a:xfrm>
            <a:off x="219088" y="7230730"/>
            <a:ext cx="3501549" cy="3108543"/>
          </a:xfrm>
          <a:prstGeom prst="rect">
            <a:avLst/>
          </a:prstGeom>
          <a:noFill/>
        </p:spPr>
        <p:txBody>
          <a:bodyPr wrap="square" rtlCol="0">
            <a:spAutoFit/>
          </a:bodyPr>
          <a:lstStyle/>
          <a:p>
            <a:pPr algn="just"/>
            <a:r>
              <a:rPr lang="es-ES" sz="1400" b="1" dirty="0"/>
              <a:t>Fundación Olivares comenzó su andadura en mayo de 2010. </a:t>
            </a:r>
          </a:p>
          <a:p>
            <a:pPr algn="just"/>
            <a:r>
              <a:rPr lang="es-ES" sz="1200" dirty="0"/>
              <a:t>La población usuaria es, en primer lugar, familias con hijos/as enfermos/as de cáncer. En segundo lugar, familias con hijos/as con otras patologías crónicas graves susceptibles de recibir los servicios bajo estudio previo del equipo de profesionales de la Fundación. </a:t>
            </a:r>
          </a:p>
          <a:p>
            <a:pPr algn="just"/>
            <a:r>
              <a:rPr lang="es-ES" sz="1200" dirty="0"/>
              <a:t>El objetivo principal que Fundación Olivares pretende dar es el apoyo integral a estas familias, desde la ayuda emocional hasta cualquier tipo de prestación social que necesiten gestionar. </a:t>
            </a:r>
          </a:p>
          <a:p>
            <a:pPr algn="just"/>
            <a:r>
              <a:rPr lang="es-ES" sz="1200" dirty="0"/>
              <a:t>Las unidades asistenciales principales con que cuenta la Fundación son: psicología, fisioterapia, logopedia, trabajo social, reiki, nutrición, técnicas de equilibrio cuerpo-mente y apoyo escolar, entre otras.</a:t>
            </a:r>
          </a:p>
        </p:txBody>
      </p:sp>
      <p:sp>
        <p:nvSpPr>
          <p:cNvPr id="5" name="Título 1">
            <a:extLst>
              <a:ext uri="{FF2B5EF4-FFF2-40B4-BE49-F238E27FC236}">
                <a16:creationId xmlns:a16="http://schemas.microsoft.com/office/drawing/2014/main" id="{D75E3335-2559-53DE-2AC1-37FD649ADF4D}"/>
              </a:ext>
            </a:extLst>
          </p:cNvPr>
          <p:cNvSpPr txBox="1">
            <a:spLocks/>
          </p:cNvSpPr>
          <p:nvPr/>
        </p:nvSpPr>
        <p:spPr>
          <a:xfrm>
            <a:off x="231035" y="5324357"/>
            <a:ext cx="6520220" cy="2066590"/>
          </a:xfrm>
          <a:prstGeom prst="rect">
            <a:avLst/>
          </a:prstGeom>
        </p:spPr>
        <p:txBody>
          <a:bodyPr vert="horz" lIns="91440" tIns="45720" rIns="91440" bIns="45720" rtlCol="0" anchor="ctr">
            <a:normAutofit/>
          </a:bodyPr>
          <a:lstStyle>
            <a:lvl1pPr algn="l" defTabSz="755911" rtl="0" eaLnBrk="1" latinLnBrk="0" hangingPunct="1">
              <a:lnSpc>
                <a:spcPct val="90000"/>
              </a:lnSpc>
              <a:spcBef>
                <a:spcPct val="0"/>
              </a:spcBef>
              <a:buNone/>
              <a:defRPr sz="3637" kern="1200">
                <a:solidFill>
                  <a:schemeClr val="tx1"/>
                </a:solidFill>
                <a:latin typeface="+mj-lt"/>
                <a:ea typeface="+mj-ea"/>
                <a:cs typeface="+mj-cs"/>
              </a:defRPr>
            </a:lvl1pPr>
          </a:lstStyle>
          <a:p>
            <a:pPr>
              <a:lnSpc>
                <a:spcPct val="100000"/>
              </a:lnSpc>
            </a:pPr>
            <a:r>
              <a:rPr lang="es-ES" sz="3600" b="1" dirty="0">
                <a:solidFill>
                  <a:srgbClr val="7DBA04"/>
                </a:solidFill>
                <a:latin typeface="Dosis" pitchFamily="2" charset="0"/>
                <a:ea typeface="Adobe Gothic Std B" panose="020B0800000000000000" pitchFamily="34" charset="-128"/>
              </a:rPr>
              <a:t>OBJETIVOS Y </a:t>
            </a:r>
            <a:br>
              <a:rPr lang="es-ES" sz="3600" b="1" dirty="0">
                <a:solidFill>
                  <a:srgbClr val="7DBA04"/>
                </a:solidFill>
                <a:latin typeface="Dosis" pitchFamily="2" charset="0"/>
                <a:ea typeface="Adobe Gothic Std B" panose="020B0800000000000000" pitchFamily="34" charset="-128"/>
              </a:rPr>
            </a:br>
            <a:r>
              <a:rPr lang="es-ES" sz="3600" b="1" dirty="0">
                <a:solidFill>
                  <a:srgbClr val="7DBA04"/>
                </a:solidFill>
                <a:latin typeface="Dosis" pitchFamily="2" charset="0"/>
                <a:ea typeface="Adobe Gothic Std B" panose="020B0800000000000000" pitchFamily="34" charset="-128"/>
              </a:rPr>
              <a:t>ÁMBITOS DE </a:t>
            </a:r>
          </a:p>
          <a:p>
            <a:pPr>
              <a:lnSpc>
                <a:spcPct val="100000"/>
              </a:lnSpc>
            </a:pPr>
            <a:r>
              <a:rPr lang="es-ES" sz="3600" b="1" dirty="0">
                <a:solidFill>
                  <a:srgbClr val="7DBA04"/>
                </a:solidFill>
                <a:latin typeface="Dosis" pitchFamily="2" charset="0"/>
                <a:ea typeface="Adobe Gothic Std B" panose="020B0800000000000000" pitchFamily="34" charset="-128"/>
              </a:rPr>
              <a:t>ACTUACIÓN</a:t>
            </a:r>
            <a:endParaRPr lang="es-ES" sz="3600" dirty="0">
              <a:solidFill>
                <a:srgbClr val="7DBA04"/>
              </a:solidFill>
              <a:latin typeface="Dosis" pitchFamily="2" charset="0"/>
              <a:ea typeface="Adobe Gothic Std B" panose="020B0800000000000000" pitchFamily="34" charset="-128"/>
            </a:endParaRPr>
          </a:p>
        </p:txBody>
      </p:sp>
      <p:sp>
        <p:nvSpPr>
          <p:cNvPr id="6" name="CuadroTexto 5">
            <a:extLst>
              <a:ext uri="{FF2B5EF4-FFF2-40B4-BE49-F238E27FC236}">
                <a16:creationId xmlns:a16="http://schemas.microsoft.com/office/drawing/2014/main" id="{AA2ACBF7-D06A-9B5D-DB27-1A2E40E37D0D}"/>
              </a:ext>
            </a:extLst>
          </p:cNvPr>
          <p:cNvSpPr txBox="1"/>
          <p:nvPr/>
        </p:nvSpPr>
        <p:spPr>
          <a:xfrm>
            <a:off x="3879715" y="5538038"/>
            <a:ext cx="3501549" cy="3970318"/>
          </a:xfrm>
          <a:prstGeom prst="rect">
            <a:avLst/>
          </a:prstGeom>
          <a:noFill/>
        </p:spPr>
        <p:txBody>
          <a:bodyPr wrap="square" rtlCol="0">
            <a:spAutoFit/>
          </a:bodyPr>
          <a:lstStyle/>
          <a:p>
            <a:pPr algn="just"/>
            <a:r>
              <a:rPr lang="es-ES" sz="1200" b="1" dirty="0"/>
              <a:t>Otros de los principales objetivos son: </a:t>
            </a:r>
          </a:p>
          <a:p>
            <a:pPr marL="171450" indent="-171450" algn="just">
              <a:buFont typeface="Arial" panose="020B0604020202020204" pitchFamily="34" charset="0"/>
              <a:buChar char="•"/>
            </a:pPr>
            <a:r>
              <a:rPr lang="es-ES" sz="1200" dirty="0"/>
              <a:t>Desarrollo de planes de investigación para mejorar la calidad de vida de niños y adolescentes enfermos. </a:t>
            </a:r>
          </a:p>
          <a:p>
            <a:pPr marL="171450" indent="-171450" algn="just">
              <a:buFont typeface="Arial" panose="020B0604020202020204" pitchFamily="34" charset="0"/>
              <a:buChar char="•"/>
            </a:pPr>
            <a:r>
              <a:rPr lang="es-ES" sz="1200" dirty="0"/>
              <a:t>Creación anual del día del trasplante de médula ósea. </a:t>
            </a:r>
          </a:p>
          <a:p>
            <a:pPr marL="171450" indent="-171450" algn="just">
              <a:buFont typeface="Arial" panose="020B0604020202020204" pitchFamily="34" charset="0"/>
              <a:buChar char="•"/>
            </a:pPr>
            <a:r>
              <a:rPr lang="es-ES" sz="1200" dirty="0"/>
              <a:t>Editar y distribuir material informativo sobre el trasplante de médula ósea. </a:t>
            </a:r>
          </a:p>
          <a:p>
            <a:pPr marL="171450" indent="-171450" algn="just">
              <a:buFont typeface="Arial" panose="020B0604020202020204" pitchFamily="34" charset="0"/>
              <a:buChar char="•"/>
            </a:pPr>
            <a:r>
              <a:rPr lang="es-ES" sz="1200" dirty="0"/>
              <a:t>Difusión y sensibilización de este tipo de donación mediante charlas, coloquios, mesas redondas, etc. </a:t>
            </a:r>
          </a:p>
          <a:p>
            <a:pPr marL="171450" indent="-171450" algn="just">
              <a:buFont typeface="Arial" panose="020B0604020202020204" pitchFamily="34" charset="0"/>
              <a:buChar char="•"/>
            </a:pPr>
            <a:r>
              <a:rPr lang="es-ES" sz="1200" dirty="0"/>
              <a:t>Actuaciones informativo-educativas en colegios, institutos y en el ámbito universitario. </a:t>
            </a:r>
          </a:p>
          <a:p>
            <a:pPr marL="171450" indent="-171450" algn="just">
              <a:buFont typeface="Arial" panose="020B0604020202020204" pitchFamily="34" charset="0"/>
              <a:buChar char="•"/>
            </a:pPr>
            <a:r>
              <a:rPr lang="es-ES" sz="1200" dirty="0"/>
              <a:t>Elaboración de convenios de colaboración con los distintos centros hospitalarios para posibles actuaciones psico-oncológicas tanto de los enfermos como de sus familiares. </a:t>
            </a:r>
          </a:p>
          <a:p>
            <a:pPr marL="171450" indent="-171450" algn="just">
              <a:buFont typeface="Arial" panose="020B0604020202020204" pitchFamily="34" charset="0"/>
              <a:buChar char="•"/>
            </a:pPr>
            <a:r>
              <a:rPr lang="es-ES" sz="1200" dirty="0"/>
              <a:t>Asistencia psico-oncológica tanto en centros hospitalarios como la creación de un equipo de voluntarios a domicilio. </a:t>
            </a:r>
          </a:p>
          <a:p>
            <a:pPr marL="171450" indent="-171450" algn="just">
              <a:buFont typeface="Arial" panose="020B0604020202020204" pitchFamily="34" charset="0"/>
              <a:buChar char="•"/>
            </a:pPr>
            <a:r>
              <a:rPr lang="es-ES" sz="1200" dirty="0"/>
              <a:t>Colaborar con otras organizaciones para el desarrollo de actuaciones comunes. </a:t>
            </a:r>
          </a:p>
        </p:txBody>
      </p:sp>
      <p:sp>
        <p:nvSpPr>
          <p:cNvPr id="8" name="CuadroTexto 7">
            <a:extLst>
              <a:ext uri="{FF2B5EF4-FFF2-40B4-BE49-F238E27FC236}">
                <a16:creationId xmlns:a16="http://schemas.microsoft.com/office/drawing/2014/main" id="{95780AB1-9177-5FCA-EA09-022CDE20BD90}"/>
              </a:ext>
            </a:extLst>
          </p:cNvPr>
          <p:cNvSpPr txBox="1"/>
          <p:nvPr/>
        </p:nvSpPr>
        <p:spPr>
          <a:xfrm>
            <a:off x="231035" y="10312112"/>
            <a:ext cx="6367989" cy="307905"/>
          </a:xfrm>
          <a:prstGeom prst="rect">
            <a:avLst/>
          </a:prstGeom>
          <a:noFill/>
        </p:spPr>
        <p:txBody>
          <a:bodyPr wrap="square" rtlCol="0">
            <a:spAutoFit/>
          </a:bodyPr>
          <a:lstStyle/>
          <a:p>
            <a:r>
              <a:rPr lang="es-ES" sz="1401" b="1" dirty="0"/>
              <a:t>PÁG</a:t>
            </a:r>
            <a:r>
              <a:rPr lang="es-ES" sz="1401" dirty="0"/>
              <a:t>. </a:t>
            </a:r>
            <a:r>
              <a:rPr lang="es-ES" sz="1401" b="1" dirty="0"/>
              <a:t>6  </a:t>
            </a:r>
            <a:r>
              <a:rPr lang="es-ES" sz="1401" dirty="0"/>
              <a:t>   ÓRGANO DE GOBIERNO</a:t>
            </a:r>
          </a:p>
        </p:txBody>
      </p:sp>
    </p:spTree>
    <p:extLst>
      <p:ext uri="{BB962C8B-B14F-4D97-AF65-F5344CB8AC3E}">
        <p14:creationId xmlns:p14="http://schemas.microsoft.com/office/powerpoint/2010/main" val="2995713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A6B6DB-BE3F-41E2-B4E0-DDC209460078}"/>
              </a:ext>
            </a:extLst>
          </p:cNvPr>
          <p:cNvSpPr>
            <a:spLocks noGrp="1"/>
          </p:cNvSpPr>
          <p:nvPr>
            <p:ph type="title"/>
          </p:nvPr>
        </p:nvSpPr>
        <p:spPr>
          <a:xfrm>
            <a:off x="0" y="0"/>
            <a:ext cx="7559675" cy="2215522"/>
          </a:xfrm>
        </p:spPr>
        <p:txBody>
          <a:bodyPr>
            <a:normAutofit/>
          </a:bodyPr>
          <a:lstStyle/>
          <a:p>
            <a:pPr algn="ctr"/>
            <a:r>
              <a:rPr lang="es-ES" sz="3200" dirty="0"/>
              <a:t>    </a:t>
            </a:r>
          </a:p>
        </p:txBody>
      </p:sp>
      <p:sp>
        <p:nvSpPr>
          <p:cNvPr id="9" name="CuadroTexto 8">
            <a:extLst>
              <a:ext uri="{FF2B5EF4-FFF2-40B4-BE49-F238E27FC236}">
                <a16:creationId xmlns:a16="http://schemas.microsoft.com/office/drawing/2014/main" id="{EA129CE9-F3BA-4B64-99A8-0A8AF0B9A937}"/>
              </a:ext>
            </a:extLst>
          </p:cNvPr>
          <p:cNvSpPr txBox="1"/>
          <p:nvPr/>
        </p:nvSpPr>
        <p:spPr>
          <a:xfrm>
            <a:off x="359383" y="10284834"/>
            <a:ext cx="6367989" cy="307905"/>
          </a:xfrm>
          <a:prstGeom prst="rect">
            <a:avLst/>
          </a:prstGeom>
          <a:noFill/>
        </p:spPr>
        <p:txBody>
          <a:bodyPr wrap="square" rtlCol="0">
            <a:spAutoFit/>
          </a:bodyPr>
          <a:lstStyle/>
          <a:p>
            <a:r>
              <a:rPr lang="es-ES" sz="1401" b="1" dirty="0"/>
              <a:t>PÁG</a:t>
            </a:r>
            <a:r>
              <a:rPr lang="es-ES" sz="1401" dirty="0"/>
              <a:t>.</a:t>
            </a:r>
            <a:r>
              <a:rPr lang="es-ES" sz="1401" b="1" dirty="0"/>
              <a:t> 7     </a:t>
            </a:r>
            <a:r>
              <a:rPr lang="es-ES" sz="1401" dirty="0"/>
              <a:t>NUESTROS DATOS</a:t>
            </a:r>
          </a:p>
        </p:txBody>
      </p:sp>
      <p:graphicFrame>
        <p:nvGraphicFramePr>
          <p:cNvPr id="3" name="Object 2">
            <a:extLst>
              <a:ext uri="{FF2B5EF4-FFF2-40B4-BE49-F238E27FC236}">
                <a16:creationId xmlns:a16="http://schemas.microsoft.com/office/drawing/2014/main" id="{5A8092B5-4B8D-10C0-0DFD-C7250FAFCFD5}"/>
              </a:ext>
            </a:extLst>
          </p:cNvPr>
          <p:cNvGraphicFramePr>
            <a:graphicFrameLocks noChangeAspect="1"/>
          </p:cNvGraphicFramePr>
          <p:nvPr>
            <p:extLst>
              <p:ext uri="{D42A27DB-BD31-4B8C-83A1-F6EECF244321}">
                <p14:modId xmlns:p14="http://schemas.microsoft.com/office/powerpoint/2010/main" val="656891780"/>
              </p:ext>
            </p:extLst>
          </p:nvPr>
        </p:nvGraphicFramePr>
        <p:xfrm>
          <a:off x="498474" y="460778"/>
          <a:ext cx="6562725" cy="8696325"/>
        </p:xfrm>
        <a:graphic>
          <a:graphicData uri="http://schemas.openxmlformats.org/presentationml/2006/ole">
            <mc:AlternateContent xmlns:mc="http://schemas.openxmlformats.org/markup-compatibility/2006">
              <mc:Choice xmlns:v="urn:schemas-microsoft-com:vml" Requires="v">
                <p:oleObj name="Document" r:id="rId2" imgW="6562573" imgH="8681165" progId="Word.Document.12">
                  <p:embed/>
                </p:oleObj>
              </mc:Choice>
              <mc:Fallback>
                <p:oleObj name="Document" r:id="rId2" imgW="6562573" imgH="8681165" progId="Word.Document.12">
                  <p:embed/>
                  <p:pic>
                    <p:nvPicPr>
                      <p:cNvPr id="3" name="Object 2">
                        <a:extLst>
                          <a:ext uri="{FF2B5EF4-FFF2-40B4-BE49-F238E27FC236}">
                            <a16:creationId xmlns:a16="http://schemas.microsoft.com/office/drawing/2014/main" id="{5A8092B5-4B8D-10C0-0DFD-C7250FAFCFD5}"/>
                          </a:ext>
                        </a:extLst>
                      </p:cNvPr>
                      <p:cNvPicPr/>
                      <p:nvPr/>
                    </p:nvPicPr>
                    <p:blipFill>
                      <a:blip r:embed="rId3"/>
                      <a:stretch>
                        <a:fillRect/>
                      </a:stretch>
                    </p:blipFill>
                    <p:spPr>
                      <a:xfrm>
                        <a:off x="498474" y="460778"/>
                        <a:ext cx="6562725" cy="8696325"/>
                      </a:xfrm>
                      <a:prstGeom prst="rect">
                        <a:avLst/>
                      </a:prstGeom>
                    </p:spPr>
                  </p:pic>
                </p:oleObj>
              </mc:Fallback>
            </mc:AlternateContent>
          </a:graphicData>
        </a:graphic>
      </p:graphicFrame>
    </p:spTree>
    <p:extLst>
      <p:ext uri="{BB962C8B-B14F-4D97-AF65-F5344CB8AC3E}">
        <p14:creationId xmlns:p14="http://schemas.microsoft.com/office/powerpoint/2010/main" val="1237831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B48ED-0E62-BD16-462B-A304E47A20B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E737D2A-6152-51D4-D67D-7A04A47301A4}"/>
              </a:ext>
            </a:extLst>
          </p:cNvPr>
          <p:cNvSpPr>
            <a:spLocks noGrp="1"/>
          </p:cNvSpPr>
          <p:nvPr>
            <p:ph type="title"/>
          </p:nvPr>
        </p:nvSpPr>
        <p:spPr>
          <a:xfrm>
            <a:off x="736704" y="225748"/>
            <a:ext cx="6520220" cy="1042582"/>
          </a:xfrm>
        </p:spPr>
        <p:txBody>
          <a:bodyPr>
            <a:normAutofit fontScale="90000"/>
          </a:bodyPr>
          <a:lstStyle/>
          <a:p>
            <a:pPr algn="r">
              <a:lnSpc>
                <a:spcPct val="100000"/>
              </a:lnSpc>
            </a:pPr>
            <a:r>
              <a:rPr lang="es-ES" sz="2800" dirty="0"/>
              <a:t>NUESTROS SERVICIOS</a:t>
            </a:r>
            <a:br>
              <a:rPr lang="es-ES" sz="2800" dirty="0"/>
            </a:br>
            <a:r>
              <a:rPr lang="es-ES" sz="4000" b="1" dirty="0">
                <a:solidFill>
                  <a:srgbClr val="7EBA00"/>
                </a:solidFill>
                <a:latin typeface="Dosis" pitchFamily="2" charset="0"/>
                <a:ea typeface="Adobe Gothic Std B" panose="020B0800000000000000" pitchFamily="34" charset="-128"/>
              </a:rPr>
              <a:t>PSICOLOGÍA</a:t>
            </a:r>
            <a:endParaRPr lang="es-ES" sz="2400" b="1" dirty="0">
              <a:solidFill>
                <a:srgbClr val="7EBA00"/>
              </a:solidFill>
              <a:latin typeface="Dosis" pitchFamily="2" charset="0"/>
            </a:endParaRPr>
          </a:p>
        </p:txBody>
      </p:sp>
      <p:cxnSp>
        <p:nvCxnSpPr>
          <p:cNvPr id="4" name="Conector recto 3">
            <a:extLst>
              <a:ext uri="{FF2B5EF4-FFF2-40B4-BE49-F238E27FC236}">
                <a16:creationId xmlns:a16="http://schemas.microsoft.com/office/drawing/2014/main" id="{5BA44B53-AD4B-1552-B78A-7F13F4E62A19}"/>
              </a:ext>
            </a:extLst>
          </p:cNvPr>
          <p:cNvCxnSpPr>
            <a:cxnSpLocks/>
          </p:cNvCxnSpPr>
          <p:nvPr/>
        </p:nvCxnSpPr>
        <p:spPr>
          <a:xfrm flipV="1">
            <a:off x="4352587" y="1256846"/>
            <a:ext cx="2871264" cy="6252"/>
          </a:xfrm>
          <a:prstGeom prst="line">
            <a:avLst/>
          </a:prstGeom>
        </p:spPr>
        <p:style>
          <a:lnRef idx="1">
            <a:schemeClr val="dk1"/>
          </a:lnRef>
          <a:fillRef idx="0">
            <a:schemeClr val="dk1"/>
          </a:fillRef>
          <a:effectRef idx="0">
            <a:schemeClr val="dk1"/>
          </a:effectRef>
          <a:fontRef idx="minor">
            <a:schemeClr val="tx1"/>
          </a:fontRef>
        </p:style>
      </p:cxnSp>
      <p:sp>
        <p:nvSpPr>
          <p:cNvPr id="8" name="CuadroTexto 7">
            <a:extLst>
              <a:ext uri="{FF2B5EF4-FFF2-40B4-BE49-F238E27FC236}">
                <a16:creationId xmlns:a16="http://schemas.microsoft.com/office/drawing/2014/main" id="{AECCB31B-63E0-42B5-A067-B23E9714C01B}"/>
              </a:ext>
            </a:extLst>
          </p:cNvPr>
          <p:cNvSpPr txBox="1"/>
          <p:nvPr/>
        </p:nvSpPr>
        <p:spPr>
          <a:xfrm>
            <a:off x="331176" y="1999272"/>
            <a:ext cx="3816113" cy="2246769"/>
          </a:xfrm>
          <a:prstGeom prst="rect">
            <a:avLst/>
          </a:prstGeom>
          <a:noFill/>
        </p:spPr>
        <p:txBody>
          <a:bodyPr wrap="square" rtlCol="0">
            <a:spAutoFit/>
          </a:bodyPr>
          <a:lstStyle/>
          <a:p>
            <a:pPr marL="0" marR="0" algn="just">
              <a:spcBef>
                <a:spcPts val="0"/>
              </a:spcBef>
              <a:spcAft>
                <a:spcPts val="0"/>
              </a:spcAft>
            </a:pPr>
            <a:r>
              <a:rPr lang="es-ES" sz="1400" dirty="0">
                <a:effectLst/>
                <a:ea typeface="Arial" panose="020B0604020202020204" pitchFamily="34" charset="0"/>
              </a:rPr>
              <a:t>Enfrentarse al proceso de enfermedad de un ser querido, en concreto de un hijo, es uno de los acontecimientos vitales más difíciles a los que se enfrenta un padre y/o una madre. El proceso de adaptación psicológica es difícil por las diferentes reacciones emocionales que se experimentan a lo largo de todo el proceso de enfermedad.  Es por ello que nuestro objetivo principal es proporcionar apoyo psicológico tanto al niño, como a su familia.</a:t>
            </a:r>
          </a:p>
        </p:txBody>
      </p:sp>
      <p:sp>
        <p:nvSpPr>
          <p:cNvPr id="9" name="CuadroTexto 8">
            <a:extLst>
              <a:ext uri="{FF2B5EF4-FFF2-40B4-BE49-F238E27FC236}">
                <a16:creationId xmlns:a16="http://schemas.microsoft.com/office/drawing/2014/main" id="{47BF4999-BC77-907C-DCBB-FBBD1048563A}"/>
              </a:ext>
            </a:extLst>
          </p:cNvPr>
          <p:cNvSpPr txBox="1"/>
          <p:nvPr/>
        </p:nvSpPr>
        <p:spPr>
          <a:xfrm>
            <a:off x="331176" y="4572643"/>
            <a:ext cx="6897322" cy="1277273"/>
          </a:xfrm>
          <a:prstGeom prst="rect">
            <a:avLst/>
          </a:prstGeom>
          <a:noFill/>
        </p:spPr>
        <p:txBody>
          <a:bodyPr wrap="square" rtlCol="0">
            <a:spAutoFit/>
          </a:bodyPr>
          <a:lstStyle/>
          <a:p>
            <a:pPr marL="0" marR="0" algn="just">
              <a:lnSpc>
                <a:spcPct val="150000"/>
              </a:lnSpc>
              <a:spcBef>
                <a:spcPts val="0"/>
              </a:spcBef>
              <a:spcAft>
                <a:spcPts val="0"/>
              </a:spcAft>
            </a:pPr>
            <a:r>
              <a:rPr lang="es-ES" sz="1400" b="1" dirty="0">
                <a:solidFill>
                  <a:srgbClr val="7EBA00"/>
                </a:solidFill>
                <a:effectLst/>
                <a:latin typeface="Dosis" pitchFamily="2" charset="0"/>
                <a:ea typeface="Arial" panose="020B0604020202020204" pitchFamily="34" charset="0"/>
              </a:rPr>
              <a:t>TALLER DE PADRES EN DUELO</a:t>
            </a:r>
          </a:p>
          <a:p>
            <a:pPr marL="0" marR="0" algn="just">
              <a:spcBef>
                <a:spcPts val="0"/>
              </a:spcBef>
              <a:spcAft>
                <a:spcPts val="0"/>
              </a:spcAft>
            </a:pPr>
            <a:r>
              <a:rPr lang="es-ES" sz="1400" dirty="0">
                <a:effectLst/>
                <a:ea typeface="Arial" panose="020B0604020202020204" pitchFamily="34" charset="0"/>
              </a:rPr>
              <a:t>Un año más, hemos continuado con las reuniones mensuales del grupo de padres que están afrontando la pérdida de su hijo o hija. Ofrecemos un espacio de escucha, donde la red de apoyo de otros padres que están pasando por el mismo proceso es una gran ayuda para reemprender el camino.</a:t>
            </a:r>
          </a:p>
        </p:txBody>
      </p:sp>
      <p:sp>
        <p:nvSpPr>
          <p:cNvPr id="10" name="CuadroTexto 9">
            <a:extLst>
              <a:ext uri="{FF2B5EF4-FFF2-40B4-BE49-F238E27FC236}">
                <a16:creationId xmlns:a16="http://schemas.microsoft.com/office/drawing/2014/main" id="{494CDC31-A5F5-4F74-3434-96DD489B9AC0}"/>
              </a:ext>
            </a:extLst>
          </p:cNvPr>
          <p:cNvSpPr txBox="1"/>
          <p:nvPr/>
        </p:nvSpPr>
        <p:spPr>
          <a:xfrm>
            <a:off x="177094" y="1779177"/>
            <a:ext cx="1918758" cy="307777"/>
          </a:xfrm>
          <a:prstGeom prst="rect">
            <a:avLst/>
          </a:prstGeom>
          <a:noFill/>
        </p:spPr>
        <p:txBody>
          <a:bodyPr wrap="square" rtlCol="0">
            <a:spAutoFit/>
          </a:bodyPr>
          <a:lstStyle/>
          <a:p>
            <a:pPr marL="0" marR="0">
              <a:spcBef>
                <a:spcPts val="0"/>
              </a:spcBef>
              <a:spcAft>
                <a:spcPts val="0"/>
              </a:spcAft>
            </a:pPr>
            <a:r>
              <a:rPr lang="es-ES" sz="1400" kern="150" dirty="0">
                <a:effectLst/>
                <a:latin typeface="Times New Roman" panose="02020603050405020304" pitchFamily="18" charset="0"/>
                <a:ea typeface="SimSun" panose="02010600030101010101" pitchFamily="2" charset="-122"/>
                <a:cs typeface="Lucida Sans" panose="020B0602030504020204" pitchFamily="34" charset="0"/>
              </a:rPr>
              <a:t> </a:t>
            </a:r>
          </a:p>
        </p:txBody>
      </p:sp>
      <p:sp>
        <p:nvSpPr>
          <p:cNvPr id="14" name="CuadroTexto 13">
            <a:extLst>
              <a:ext uri="{FF2B5EF4-FFF2-40B4-BE49-F238E27FC236}">
                <a16:creationId xmlns:a16="http://schemas.microsoft.com/office/drawing/2014/main" id="{9E17415D-02BB-1E0E-EDAD-D9E16679B675}"/>
              </a:ext>
            </a:extLst>
          </p:cNvPr>
          <p:cNvSpPr txBox="1"/>
          <p:nvPr/>
        </p:nvSpPr>
        <p:spPr>
          <a:xfrm>
            <a:off x="3977066" y="4340613"/>
            <a:ext cx="3582609" cy="276999"/>
          </a:xfrm>
          <a:prstGeom prst="rect">
            <a:avLst/>
          </a:prstGeom>
          <a:noFill/>
        </p:spPr>
        <p:txBody>
          <a:bodyPr wrap="square" rtlCol="0">
            <a:spAutoFit/>
          </a:bodyPr>
          <a:lstStyle/>
          <a:p>
            <a:pPr algn="ctr"/>
            <a:r>
              <a:rPr lang="es-ES" sz="1200" i="1" dirty="0"/>
              <a:t>Naiara, psicóloga de Fundación Olivares</a:t>
            </a:r>
          </a:p>
        </p:txBody>
      </p:sp>
      <p:cxnSp>
        <p:nvCxnSpPr>
          <p:cNvPr id="16" name="Conector recto 15">
            <a:extLst>
              <a:ext uri="{FF2B5EF4-FFF2-40B4-BE49-F238E27FC236}">
                <a16:creationId xmlns:a16="http://schemas.microsoft.com/office/drawing/2014/main" id="{A327F750-DF92-E5E2-1EF5-8FD6A5C7CEEB}"/>
              </a:ext>
            </a:extLst>
          </p:cNvPr>
          <p:cNvCxnSpPr/>
          <p:nvPr/>
        </p:nvCxnSpPr>
        <p:spPr>
          <a:xfrm>
            <a:off x="4352587" y="4616591"/>
            <a:ext cx="2831566"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pic>
        <p:nvPicPr>
          <p:cNvPr id="6" name="Imagen 5" descr="Un grupo de personas sentadas alrededor de una mesa&#10;&#10;Descripción generada automáticamente">
            <a:extLst>
              <a:ext uri="{FF2B5EF4-FFF2-40B4-BE49-F238E27FC236}">
                <a16:creationId xmlns:a16="http://schemas.microsoft.com/office/drawing/2014/main" id="{31969EA8-D33C-95EB-AEA3-515A0BF935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206" y="6221370"/>
            <a:ext cx="3060823" cy="24868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CuadroTexto 16">
            <a:extLst>
              <a:ext uri="{FF2B5EF4-FFF2-40B4-BE49-F238E27FC236}">
                <a16:creationId xmlns:a16="http://schemas.microsoft.com/office/drawing/2014/main" id="{17D16CC1-AF07-F1E5-FFD3-79193D54EC2C}"/>
              </a:ext>
            </a:extLst>
          </p:cNvPr>
          <p:cNvSpPr txBox="1"/>
          <p:nvPr/>
        </p:nvSpPr>
        <p:spPr>
          <a:xfrm>
            <a:off x="231035" y="10312112"/>
            <a:ext cx="6367989" cy="307905"/>
          </a:xfrm>
          <a:prstGeom prst="rect">
            <a:avLst/>
          </a:prstGeom>
          <a:noFill/>
        </p:spPr>
        <p:txBody>
          <a:bodyPr wrap="square" rtlCol="0">
            <a:spAutoFit/>
          </a:bodyPr>
          <a:lstStyle/>
          <a:p>
            <a:r>
              <a:rPr lang="es-ES" sz="1401" b="1" dirty="0"/>
              <a:t>PÁG. 8     </a:t>
            </a:r>
            <a:r>
              <a:rPr lang="es-ES" sz="1401" dirty="0"/>
              <a:t>NUESTROS SERVICIOS|PSICOLOGÍA  </a:t>
            </a:r>
          </a:p>
        </p:txBody>
      </p:sp>
      <p:pic>
        <p:nvPicPr>
          <p:cNvPr id="5" name="Picture 4" descr="A person and child in a wheelchair&#10;&#10;Description automatically generated">
            <a:extLst>
              <a:ext uri="{FF2B5EF4-FFF2-40B4-BE49-F238E27FC236}">
                <a16:creationId xmlns:a16="http://schemas.microsoft.com/office/drawing/2014/main" id="{DE252F51-5602-BF88-AB9A-0EA8032120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076" b="8465"/>
          <a:stretch/>
        </p:blipFill>
        <p:spPr>
          <a:xfrm>
            <a:off x="4546970" y="1436779"/>
            <a:ext cx="2613025" cy="2799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uadroTexto 10">
            <a:extLst>
              <a:ext uri="{FF2B5EF4-FFF2-40B4-BE49-F238E27FC236}">
                <a16:creationId xmlns:a16="http://schemas.microsoft.com/office/drawing/2014/main" id="{67E9E25B-733D-687C-6601-6EE69AC00EDF}"/>
              </a:ext>
            </a:extLst>
          </p:cNvPr>
          <p:cNvSpPr txBox="1"/>
          <p:nvPr/>
        </p:nvSpPr>
        <p:spPr>
          <a:xfrm>
            <a:off x="3524359" y="5908518"/>
            <a:ext cx="3699492" cy="3000821"/>
          </a:xfrm>
          <a:prstGeom prst="rect">
            <a:avLst/>
          </a:prstGeom>
          <a:noFill/>
        </p:spPr>
        <p:txBody>
          <a:bodyPr wrap="square">
            <a:spAutoFit/>
          </a:bodyPr>
          <a:lstStyle/>
          <a:p>
            <a:pPr marL="0" marR="0" algn="just">
              <a:lnSpc>
                <a:spcPct val="150000"/>
              </a:lnSpc>
              <a:spcBef>
                <a:spcPts val="0"/>
              </a:spcBef>
              <a:spcAft>
                <a:spcPts val="0"/>
              </a:spcAft>
            </a:pPr>
            <a:r>
              <a:rPr lang="es-ES" sz="1400" b="1" dirty="0">
                <a:solidFill>
                  <a:srgbClr val="7EBA00"/>
                </a:solidFill>
                <a:effectLst/>
                <a:latin typeface="Dosis" pitchFamily="2" charset="0"/>
                <a:ea typeface="Arial" panose="020B0604020202020204" pitchFamily="34" charset="0"/>
              </a:rPr>
              <a:t>TALLER </a:t>
            </a:r>
            <a:r>
              <a:rPr lang="es-ES" sz="1400" b="1" dirty="0">
                <a:solidFill>
                  <a:srgbClr val="7EBA00"/>
                </a:solidFill>
                <a:latin typeface="Dosis" pitchFamily="2" charset="0"/>
                <a:ea typeface="Arial" panose="020B0604020202020204" pitchFamily="34" charset="0"/>
              </a:rPr>
              <a:t>PARA </a:t>
            </a:r>
            <a:r>
              <a:rPr lang="es-ES" sz="1400" b="1" dirty="0">
                <a:solidFill>
                  <a:srgbClr val="7EBA00"/>
                </a:solidFill>
                <a:effectLst/>
                <a:latin typeface="Dosis" pitchFamily="2" charset="0"/>
                <a:ea typeface="Arial" panose="020B0604020202020204" pitchFamily="34" charset="0"/>
              </a:rPr>
              <a:t>PERSONAL SANITARIO</a:t>
            </a:r>
            <a:endParaRPr lang="es-ES" sz="1400" dirty="0">
              <a:solidFill>
                <a:srgbClr val="7EBA00"/>
              </a:solidFill>
              <a:effectLst/>
              <a:latin typeface="Dosis" pitchFamily="2" charset="0"/>
              <a:ea typeface="Arial" panose="020B0604020202020204" pitchFamily="34" charset="0"/>
            </a:endParaRPr>
          </a:p>
          <a:p>
            <a:pPr marL="0" marR="0" algn="just">
              <a:spcBef>
                <a:spcPts val="0"/>
              </a:spcBef>
              <a:spcAft>
                <a:spcPts val="0"/>
              </a:spcAft>
            </a:pPr>
            <a:r>
              <a:rPr lang="es-ES" sz="1400" dirty="0">
                <a:effectLst/>
                <a:ea typeface="Arial" panose="020B0604020202020204" pitchFamily="34" charset="0"/>
              </a:rPr>
              <a:t>De forma mensual se lleva a cabo un taller con el equipo de crónicos complejos y cuidados paliativos del Materno. Se abordan diferentes cuestiones. Entre otras, habilidades para mejorar la comunicación con el paciente y la familia, proporcionar herramientas para afrontar las diferentes reacciones emocionales que pueden presentar tanto el paciente como su familia. También realizamos sesiones en las que se fomenta el autocuidado del personal sanitario y se ofrece un espacio para la ventilación emocional.</a:t>
            </a:r>
          </a:p>
        </p:txBody>
      </p:sp>
    </p:spTree>
    <p:extLst>
      <p:ext uri="{BB962C8B-B14F-4D97-AF65-F5344CB8AC3E}">
        <p14:creationId xmlns:p14="http://schemas.microsoft.com/office/powerpoint/2010/main" val="2834549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F1C6D-CF49-FC3E-2BDD-2185D56A48D7}"/>
            </a:ext>
          </a:extLst>
        </p:cNvPr>
        <p:cNvGrpSpPr/>
        <p:nvPr/>
      </p:nvGrpSpPr>
      <p:grpSpPr>
        <a:xfrm>
          <a:off x="0" y="0"/>
          <a:ext cx="0" cy="0"/>
          <a:chOff x="0" y="0"/>
          <a:chExt cx="0" cy="0"/>
        </a:xfrm>
      </p:grpSpPr>
      <p:sp>
        <p:nvSpPr>
          <p:cNvPr id="8" name="CuadroTexto 7">
            <a:extLst>
              <a:ext uri="{FF2B5EF4-FFF2-40B4-BE49-F238E27FC236}">
                <a16:creationId xmlns:a16="http://schemas.microsoft.com/office/drawing/2014/main" id="{5DEA021D-6DA3-A2D6-DE21-E0596E0192DA}"/>
              </a:ext>
            </a:extLst>
          </p:cNvPr>
          <p:cNvSpPr txBox="1"/>
          <p:nvPr/>
        </p:nvSpPr>
        <p:spPr>
          <a:xfrm>
            <a:off x="231036" y="1436779"/>
            <a:ext cx="3139962" cy="8063746"/>
          </a:xfrm>
          <a:prstGeom prst="rect">
            <a:avLst/>
          </a:prstGeom>
          <a:noFill/>
        </p:spPr>
        <p:txBody>
          <a:bodyPr wrap="square" rtlCol="0">
            <a:spAutoFit/>
          </a:bodyPr>
          <a:lstStyle/>
          <a:p>
            <a:pPr marL="0" marR="0" algn="just">
              <a:spcBef>
                <a:spcPts val="0"/>
              </a:spcBef>
              <a:spcAft>
                <a:spcPts val="0"/>
              </a:spcAft>
            </a:pPr>
            <a:r>
              <a:rPr lang="es-ES" sz="1400" kern="100" dirty="0">
                <a:effectLst/>
                <a:latin typeface="Calibri" panose="020F0502020204030204" pitchFamily="34" charset="0"/>
                <a:ea typeface="Times New Roman" panose="02020603050405020304" pitchFamily="18" charset="0"/>
                <a:cs typeface="Calibri" panose="020F0502020204030204" pitchFamily="34" charset="0"/>
              </a:rPr>
              <a:t>El año 2023 ha sido un año centrado en la labor asistencial. La consolidación del equipo de psicología con la respectiva división de funciones ha propiciado una mejora en la calidad del servicio y los tiempos de espera de las familias, dando lugar a una asistencia en menores lapsos temporales y con mayor inmediatez. </a:t>
            </a:r>
          </a:p>
          <a:p>
            <a:pPr marL="0" marR="0" algn="just">
              <a:spcBef>
                <a:spcPts val="0"/>
              </a:spcBef>
              <a:spcAft>
                <a:spcPts val="0"/>
              </a:spcAft>
            </a:pPr>
            <a:endParaRPr lang="es-ES" sz="14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s-ES" sz="1400" kern="100" dirty="0">
                <a:effectLst/>
                <a:latin typeface="Calibri" panose="020F0502020204030204" pitchFamily="34" charset="0"/>
                <a:ea typeface="Times New Roman" panose="02020603050405020304" pitchFamily="18" charset="0"/>
                <a:cs typeface="Calibri" panose="020F0502020204030204" pitchFamily="34" charset="0"/>
              </a:rPr>
              <a:t>Como </a:t>
            </a:r>
            <a:r>
              <a:rPr lang="es-ES" sz="1400" kern="100" dirty="0">
                <a:effectLst/>
                <a:ea typeface="Times New Roman" panose="02020603050405020304" pitchFamily="18" charset="0"/>
                <a:cs typeface="Calibri" panose="020F0502020204030204" pitchFamily="34" charset="0"/>
              </a:rPr>
              <a:t>responsable de la Sala </a:t>
            </a:r>
            <a:r>
              <a:rPr lang="es-ES" sz="1400" kern="100" dirty="0">
                <a:ea typeface="Times New Roman" panose="02020603050405020304" pitchFamily="18" charset="0"/>
                <a:cs typeface="Calibri" panose="020F0502020204030204" pitchFamily="34" charset="0"/>
              </a:rPr>
              <a:t>B</a:t>
            </a:r>
            <a:r>
              <a:rPr lang="es-ES" sz="1400" kern="100" dirty="0">
                <a:effectLst/>
                <a:ea typeface="Times New Roman" panose="02020603050405020304" pitchFamily="18" charset="0"/>
                <a:cs typeface="Calibri" panose="020F0502020204030204" pitchFamily="34" charset="0"/>
              </a:rPr>
              <a:t>lanca, estoy realmente satisfecha con el funcionamiento del servicio. Ver cómo las familias y los niños disfrutan de un rato con nuestros voluntarios y no quieren irse de la sala significa que estamos haciendo las cosas bien.</a:t>
            </a:r>
          </a:p>
          <a:p>
            <a:pPr marL="0" marR="0" algn="just">
              <a:spcBef>
                <a:spcPts val="0"/>
              </a:spcBef>
              <a:spcAft>
                <a:spcPts val="0"/>
              </a:spcAft>
            </a:pPr>
            <a:endParaRPr lang="es-ES" sz="1400" kern="100" dirty="0">
              <a:ea typeface="Times New Roman" panose="02020603050405020304" pitchFamily="18" charset="0"/>
              <a:cs typeface="Calibri" panose="020F0502020204030204" pitchFamily="34" charset="0"/>
            </a:endParaRPr>
          </a:p>
          <a:p>
            <a:pPr marL="0" marR="0" algn="just">
              <a:spcBef>
                <a:spcPts val="0"/>
              </a:spcBef>
              <a:spcAft>
                <a:spcPts val="0"/>
              </a:spcAft>
            </a:pPr>
            <a:r>
              <a:rPr lang="es-ES" sz="1400" kern="100" dirty="0">
                <a:effectLst/>
                <a:ea typeface="Times New Roman" panose="02020603050405020304" pitchFamily="18" charset="0"/>
                <a:cs typeface="Calibri" panose="020F0502020204030204" pitchFamily="34" charset="0"/>
              </a:rPr>
              <a:t>Lo anterior, sin duda, no sería posible hacerlo sola, así que tengo que agradecer enormemente a los maravillosos voluntarios que se esmeran todos los días por hacer que las familias se sientan cómodas y atendidas. </a:t>
            </a:r>
            <a:endParaRPr lang="es-ES" sz="1400" kern="100" dirty="0">
              <a:effectLst/>
              <a:ea typeface="Times New Roman" panose="02020603050405020304" pitchFamily="18" charset="0"/>
              <a:cs typeface="Times New Roman" panose="02020603050405020304" pitchFamily="18" charset="0"/>
            </a:endParaRPr>
          </a:p>
          <a:p>
            <a:pPr marL="0" marR="0" algn="just">
              <a:spcBef>
                <a:spcPts val="0"/>
              </a:spcBef>
              <a:spcAft>
                <a:spcPts val="0"/>
              </a:spcAft>
            </a:pPr>
            <a:endParaRPr lang="es-ES" sz="1400" kern="100" dirty="0">
              <a:effectLst/>
              <a:ea typeface="Times New Roman" panose="02020603050405020304" pitchFamily="18" charset="0"/>
              <a:cs typeface="Calibri" panose="020F0502020204030204" pitchFamily="34" charset="0"/>
            </a:endParaRPr>
          </a:p>
          <a:p>
            <a:pPr marL="0" marR="0" algn="just">
              <a:spcBef>
                <a:spcPts val="0"/>
              </a:spcBef>
              <a:spcAft>
                <a:spcPts val="0"/>
              </a:spcAft>
            </a:pPr>
            <a:r>
              <a:rPr lang="es-ES" sz="1400" kern="100" dirty="0">
                <a:effectLst/>
                <a:ea typeface="Times New Roman" panose="02020603050405020304" pitchFamily="18" charset="0"/>
                <a:cs typeface="Calibri" panose="020F0502020204030204" pitchFamily="34" charset="0"/>
              </a:rPr>
              <a:t>En lo relacionado con mi labor asistencial, solo puedo hablar </a:t>
            </a:r>
            <a:r>
              <a:rPr lang="es-ES" sz="1400" kern="100" dirty="0">
                <a:effectLst/>
                <a:latin typeface="Calibri" panose="020F0502020204030204" pitchFamily="34" charset="0"/>
                <a:ea typeface="Times New Roman" panose="02020603050405020304" pitchFamily="18" charset="0"/>
                <a:cs typeface="Calibri" panose="020F0502020204030204" pitchFamily="34" charset="0"/>
              </a:rPr>
              <a:t>de aprendizaje. Aprendizaje de vida y vivencias, donde acompaño, pero, sobre todo, me enseñan. Resiliencia, superación, tolerancia y capacidad de resurgir es lo que veo en todas y cada una de las familias que acompaño con mi trabajo. </a:t>
            </a:r>
            <a:endParaRPr lang="es-ES" sz="14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endParaRPr lang="es-ES" sz="1400" kern="100" dirty="0">
              <a:effectLst/>
              <a:latin typeface="Calibri" panose="020F0502020204030204" pitchFamily="34" charset="0"/>
              <a:ea typeface="Times New Roman" panose="02020603050405020304" pitchFamily="18" charset="0"/>
              <a:cs typeface="Calibri" panose="020F0502020204030204" pitchFamily="34" charset="0"/>
            </a:endParaRPr>
          </a:p>
          <a:p>
            <a:pPr marL="0" marR="0" algn="just">
              <a:spcBef>
                <a:spcPts val="0"/>
              </a:spcBef>
              <a:spcAft>
                <a:spcPts val="0"/>
              </a:spcAft>
            </a:pPr>
            <a:r>
              <a:rPr lang="es-ES" sz="1400" kern="100" dirty="0">
                <a:effectLst/>
                <a:latin typeface="Calibri" panose="020F0502020204030204" pitchFamily="34" charset="0"/>
                <a:ea typeface="Times New Roman" panose="02020603050405020304" pitchFamily="18" charset="0"/>
                <a:cs typeface="Calibri" panose="020F0502020204030204" pitchFamily="34" charset="0"/>
              </a:rPr>
              <a:t>¡Es un verdadero placer poder entrar en el mundo de estas familias y acompañarlas en el proceso que viven!</a:t>
            </a:r>
            <a:endParaRPr lang="es-ES" sz="14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9" name="CuadroTexto 8">
            <a:extLst>
              <a:ext uri="{FF2B5EF4-FFF2-40B4-BE49-F238E27FC236}">
                <a16:creationId xmlns:a16="http://schemas.microsoft.com/office/drawing/2014/main" id="{82DB481B-FC2C-2C97-15A6-C5C2C9F27CF3}"/>
              </a:ext>
            </a:extLst>
          </p:cNvPr>
          <p:cNvSpPr txBox="1"/>
          <p:nvPr/>
        </p:nvSpPr>
        <p:spPr>
          <a:xfrm>
            <a:off x="3424940" y="5066533"/>
            <a:ext cx="3533613" cy="4839786"/>
          </a:xfrm>
          <a:prstGeom prst="rect">
            <a:avLst/>
          </a:prstGeom>
          <a:noFill/>
        </p:spPr>
        <p:txBody>
          <a:bodyPr wrap="square" rtlCol="0">
            <a:spAutoFit/>
          </a:bodyPr>
          <a:lstStyle/>
          <a:p>
            <a:pPr marL="0" marR="0">
              <a:spcBef>
                <a:spcPts val="0"/>
              </a:spcBef>
              <a:spcAft>
                <a:spcPts val="0"/>
              </a:spcAft>
            </a:pPr>
            <a:r>
              <a:rPr lang="es-ES" sz="1400" b="1" kern="100" dirty="0">
                <a:solidFill>
                  <a:srgbClr val="7DBA04"/>
                </a:solidFill>
                <a:effectLst/>
                <a:latin typeface="Dosis" pitchFamily="2" charset="0"/>
                <a:ea typeface="Times New Roman" panose="02020603050405020304" pitchFamily="18" charset="0"/>
                <a:cs typeface="Calibri" panose="020F0502020204030204" pitchFamily="34" charset="0"/>
              </a:rPr>
              <a:t>TALLER DE ADOLESCENTES</a:t>
            </a:r>
            <a:endParaRPr lang="es-ES" sz="1400" kern="100" dirty="0">
              <a:effectLst/>
              <a:latin typeface="Dosis" pitchFamily="2"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s-ES" sz="1400" kern="100" dirty="0">
                <a:effectLst/>
                <a:ea typeface="Times New Roman" panose="02020603050405020304" pitchFamily="18" charset="0"/>
                <a:cs typeface="Calibri" panose="020F0502020204030204" pitchFamily="34" charset="0"/>
              </a:rPr>
              <a:t>El taller de adolescentes ya se ha convertido en un servicio consolidado y del cual no podemos prescindir. El grupo tiene una conexión magnífica y se autorregulan entre todos de una manera excepcional. Se han incorporado nuevos integrantes que rápidamente se han adaptado al ritmo y la confianza de los demás. </a:t>
            </a:r>
          </a:p>
          <a:p>
            <a:pPr marL="0" marR="0" algn="just">
              <a:spcBef>
                <a:spcPts val="0"/>
              </a:spcBef>
              <a:spcAft>
                <a:spcPts val="0"/>
              </a:spcAft>
            </a:pPr>
            <a:endParaRPr lang="es-ES" sz="1400" kern="100" dirty="0">
              <a:effectLst/>
              <a:ea typeface="Times New Roman" panose="02020603050405020304" pitchFamily="18" charset="0"/>
              <a:cs typeface="Times New Roman" panose="02020603050405020304" pitchFamily="18" charset="0"/>
            </a:endParaRPr>
          </a:p>
          <a:p>
            <a:pPr marL="0" marR="0" algn="just">
              <a:spcBef>
                <a:spcPts val="0"/>
              </a:spcBef>
              <a:spcAft>
                <a:spcPts val="0"/>
              </a:spcAft>
            </a:pPr>
            <a:r>
              <a:rPr lang="es-ES" sz="1400" kern="100" dirty="0">
                <a:effectLst/>
                <a:ea typeface="Times New Roman" panose="02020603050405020304" pitchFamily="18" charset="0"/>
                <a:cs typeface="Calibri" panose="020F0502020204030204" pitchFamily="34" charset="0"/>
              </a:rPr>
              <a:t>La afluencia media de adolescentes es de unos 16 adolescentes por sesión. Durante el año 2023, hemos trabajado las relaciones personales, la autoestima y el autoconcepto, la capacidad de decisión y objetivos personales, entre otras cuestiones. </a:t>
            </a:r>
          </a:p>
          <a:p>
            <a:pPr marL="0" marR="0" algn="just">
              <a:spcBef>
                <a:spcPts val="0"/>
              </a:spcBef>
              <a:spcAft>
                <a:spcPts val="0"/>
              </a:spcAft>
            </a:pPr>
            <a:endParaRPr lang="es-ES" sz="1400" kern="100" dirty="0">
              <a:effectLst/>
              <a:ea typeface="Times New Roman" panose="02020603050405020304" pitchFamily="18" charset="0"/>
              <a:cs typeface="Times New Roman" panose="02020603050405020304" pitchFamily="18" charset="0"/>
            </a:endParaRPr>
          </a:p>
          <a:p>
            <a:pPr marL="0" marR="0" algn="just">
              <a:spcBef>
                <a:spcPts val="0"/>
              </a:spcBef>
              <a:spcAft>
                <a:spcPts val="0"/>
              </a:spcAft>
            </a:pPr>
            <a:r>
              <a:rPr lang="es-ES" sz="1400" kern="100" dirty="0">
                <a:effectLst/>
                <a:ea typeface="Times New Roman" panose="02020603050405020304" pitchFamily="18" charset="0"/>
                <a:cs typeface="Calibri" panose="020F0502020204030204" pitchFamily="34" charset="0"/>
              </a:rPr>
              <a:t>Un año muy positivo donde han evolucionado ellos </a:t>
            </a:r>
            <a:r>
              <a:rPr lang="es-ES" sz="1400" kern="100" dirty="0">
                <a:ea typeface="Times New Roman" panose="02020603050405020304" pitchFamily="18" charset="0"/>
                <a:cs typeface="Calibri" panose="020F0502020204030204" pitchFamily="34" charset="0"/>
              </a:rPr>
              <a:t>y,</a:t>
            </a:r>
            <a:r>
              <a:rPr lang="es-ES" sz="1400" kern="100" dirty="0">
                <a:effectLst/>
                <a:ea typeface="Times New Roman" panose="02020603050405020304" pitchFamily="18" charset="0"/>
                <a:cs typeface="Calibri" panose="020F0502020204030204" pitchFamily="34" charset="0"/>
              </a:rPr>
              <a:t> sobre todo, hemos disfrutado del proceso. </a:t>
            </a:r>
            <a:endParaRPr lang="es-ES" sz="1400" kern="100" dirty="0">
              <a:effectLst/>
              <a:ea typeface="Times New Roman" panose="02020603050405020304" pitchFamily="18" charset="0"/>
              <a:cs typeface="Times New Roman" panose="02020603050405020304" pitchFamily="18" charset="0"/>
            </a:endParaRPr>
          </a:p>
          <a:p>
            <a:pPr marL="0" marR="0" algn="just">
              <a:spcBef>
                <a:spcPts val="0"/>
              </a:spcBef>
              <a:spcAft>
                <a:spcPts val="0"/>
              </a:spcAft>
            </a:pPr>
            <a:r>
              <a:rPr lang="es-ES" sz="1400" dirty="0">
                <a:effectLst/>
                <a:ea typeface="Arial" panose="020B0604020202020204" pitchFamily="34" charset="0"/>
              </a:rPr>
              <a:t> </a:t>
            </a:r>
          </a:p>
          <a:p>
            <a:pPr algn="just"/>
            <a:endParaRPr lang="es-ES" sz="1450" dirty="0"/>
          </a:p>
        </p:txBody>
      </p:sp>
      <p:sp>
        <p:nvSpPr>
          <p:cNvPr id="10" name="CuadroTexto 9">
            <a:extLst>
              <a:ext uri="{FF2B5EF4-FFF2-40B4-BE49-F238E27FC236}">
                <a16:creationId xmlns:a16="http://schemas.microsoft.com/office/drawing/2014/main" id="{0470C303-1B44-AE99-9688-20C93B738218}"/>
              </a:ext>
            </a:extLst>
          </p:cNvPr>
          <p:cNvSpPr txBox="1"/>
          <p:nvPr/>
        </p:nvSpPr>
        <p:spPr>
          <a:xfrm>
            <a:off x="177094" y="1779177"/>
            <a:ext cx="1918758" cy="307777"/>
          </a:xfrm>
          <a:prstGeom prst="rect">
            <a:avLst/>
          </a:prstGeom>
          <a:noFill/>
        </p:spPr>
        <p:txBody>
          <a:bodyPr wrap="square" rtlCol="0">
            <a:spAutoFit/>
          </a:bodyPr>
          <a:lstStyle/>
          <a:p>
            <a:pPr marL="0" marR="0">
              <a:spcBef>
                <a:spcPts val="0"/>
              </a:spcBef>
              <a:spcAft>
                <a:spcPts val="0"/>
              </a:spcAft>
            </a:pPr>
            <a:r>
              <a:rPr lang="es-ES" sz="1400" kern="150" dirty="0">
                <a:effectLst/>
                <a:latin typeface="Times New Roman" panose="02020603050405020304" pitchFamily="18" charset="0"/>
                <a:ea typeface="SimSun" panose="02010600030101010101" pitchFamily="2" charset="-122"/>
                <a:cs typeface="Lucida Sans" panose="020B0602030504020204" pitchFamily="34" charset="0"/>
              </a:rPr>
              <a:t> </a:t>
            </a:r>
          </a:p>
        </p:txBody>
      </p:sp>
      <p:sp>
        <p:nvSpPr>
          <p:cNvPr id="14" name="CuadroTexto 13">
            <a:extLst>
              <a:ext uri="{FF2B5EF4-FFF2-40B4-BE49-F238E27FC236}">
                <a16:creationId xmlns:a16="http://schemas.microsoft.com/office/drawing/2014/main" id="{AC913050-53B8-6343-DC1C-C31A54F51437}"/>
              </a:ext>
            </a:extLst>
          </p:cNvPr>
          <p:cNvSpPr txBox="1"/>
          <p:nvPr/>
        </p:nvSpPr>
        <p:spPr>
          <a:xfrm>
            <a:off x="3746030" y="4104907"/>
            <a:ext cx="3582609" cy="276999"/>
          </a:xfrm>
          <a:prstGeom prst="rect">
            <a:avLst/>
          </a:prstGeom>
          <a:noFill/>
        </p:spPr>
        <p:txBody>
          <a:bodyPr wrap="square" rtlCol="0">
            <a:spAutoFit/>
          </a:bodyPr>
          <a:lstStyle/>
          <a:p>
            <a:pPr algn="ctr"/>
            <a:r>
              <a:rPr lang="es-ES" sz="1200" i="1" dirty="0"/>
              <a:t>Laura, psicóloga de Fundación Olivares</a:t>
            </a:r>
          </a:p>
        </p:txBody>
      </p:sp>
      <p:cxnSp>
        <p:nvCxnSpPr>
          <p:cNvPr id="16" name="Conector recto 15">
            <a:extLst>
              <a:ext uri="{FF2B5EF4-FFF2-40B4-BE49-F238E27FC236}">
                <a16:creationId xmlns:a16="http://schemas.microsoft.com/office/drawing/2014/main" id="{E8E6D05C-225D-C317-CC66-8C7C60D3003B}"/>
              </a:ext>
            </a:extLst>
          </p:cNvPr>
          <p:cNvCxnSpPr/>
          <p:nvPr/>
        </p:nvCxnSpPr>
        <p:spPr>
          <a:xfrm>
            <a:off x="4121551" y="4381906"/>
            <a:ext cx="2831566"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17" name="CuadroTexto 16">
            <a:extLst>
              <a:ext uri="{FF2B5EF4-FFF2-40B4-BE49-F238E27FC236}">
                <a16:creationId xmlns:a16="http://schemas.microsoft.com/office/drawing/2014/main" id="{FF3B33D6-8DAD-C8B8-FC57-8C5A69709E79}"/>
              </a:ext>
            </a:extLst>
          </p:cNvPr>
          <p:cNvSpPr txBox="1"/>
          <p:nvPr/>
        </p:nvSpPr>
        <p:spPr>
          <a:xfrm>
            <a:off x="231035" y="10312112"/>
            <a:ext cx="6367989" cy="307905"/>
          </a:xfrm>
          <a:prstGeom prst="rect">
            <a:avLst/>
          </a:prstGeom>
          <a:noFill/>
        </p:spPr>
        <p:txBody>
          <a:bodyPr wrap="square" rtlCol="0">
            <a:spAutoFit/>
          </a:bodyPr>
          <a:lstStyle/>
          <a:p>
            <a:r>
              <a:rPr lang="es-ES" sz="1401" b="1" dirty="0"/>
              <a:t>PÁG. 9     </a:t>
            </a:r>
            <a:r>
              <a:rPr lang="es-ES" sz="1401" dirty="0"/>
              <a:t>NUESTROS SERVICIOS|PSICOLOGÍA  </a:t>
            </a:r>
          </a:p>
        </p:txBody>
      </p:sp>
      <p:pic>
        <p:nvPicPr>
          <p:cNvPr id="5" name="Picture 4" descr="A person wearing a mask sitting at a table with other women&#10;&#10;Description automatically generated">
            <a:extLst>
              <a:ext uri="{FF2B5EF4-FFF2-40B4-BE49-F238E27FC236}">
                <a16:creationId xmlns:a16="http://schemas.microsoft.com/office/drawing/2014/main" id="{96CFF528-61C7-F001-1982-7434513E012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614" b="26179"/>
          <a:stretch/>
        </p:blipFill>
        <p:spPr>
          <a:xfrm>
            <a:off x="3869902" y="1436779"/>
            <a:ext cx="3248800" cy="25646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ítulo 1">
            <a:extLst>
              <a:ext uri="{FF2B5EF4-FFF2-40B4-BE49-F238E27FC236}">
                <a16:creationId xmlns:a16="http://schemas.microsoft.com/office/drawing/2014/main" id="{E417E7E3-11D7-8CAE-3ABC-CA1412E42F8D}"/>
              </a:ext>
            </a:extLst>
          </p:cNvPr>
          <p:cNvSpPr>
            <a:spLocks noGrp="1"/>
          </p:cNvSpPr>
          <p:nvPr>
            <p:ph type="title"/>
          </p:nvPr>
        </p:nvSpPr>
        <p:spPr>
          <a:xfrm>
            <a:off x="736704" y="225748"/>
            <a:ext cx="6520220" cy="1042582"/>
          </a:xfrm>
        </p:spPr>
        <p:txBody>
          <a:bodyPr>
            <a:normAutofit fontScale="90000"/>
          </a:bodyPr>
          <a:lstStyle/>
          <a:p>
            <a:pPr algn="r">
              <a:lnSpc>
                <a:spcPct val="100000"/>
              </a:lnSpc>
            </a:pPr>
            <a:r>
              <a:rPr lang="es-ES" sz="2800" dirty="0"/>
              <a:t>NUESTROS SERVICIOS</a:t>
            </a:r>
            <a:br>
              <a:rPr lang="es-ES" sz="2800" dirty="0"/>
            </a:br>
            <a:r>
              <a:rPr lang="es-ES" sz="4000" b="1" dirty="0">
                <a:solidFill>
                  <a:srgbClr val="7EBA00"/>
                </a:solidFill>
                <a:latin typeface="Dosis" pitchFamily="2" charset="0"/>
                <a:ea typeface="Adobe Gothic Std B" panose="020B0800000000000000" pitchFamily="34" charset="-128"/>
              </a:rPr>
              <a:t>PSICOLOGÍA</a:t>
            </a:r>
            <a:endParaRPr lang="es-ES" sz="2400" b="1" dirty="0">
              <a:solidFill>
                <a:srgbClr val="7EBA00"/>
              </a:solidFill>
              <a:latin typeface="Dosis" pitchFamily="2" charset="0"/>
            </a:endParaRPr>
          </a:p>
        </p:txBody>
      </p:sp>
      <p:cxnSp>
        <p:nvCxnSpPr>
          <p:cNvPr id="11" name="Conector recto 10">
            <a:extLst>
              <a:ext uri="{FF2B5EF4-FFF2-40B4-BE49-F238E27FC236}">
                <a16:creationId xmlns:a16="http://schemas.microsoft.com/office/drawing/2014/main" id="{CAAED732-279A-F5E2-804E-975C001D84DD}"/>
              </a:ext>
            </a:extLst>
          </p:cNvPr>
          <p:cNvCxnSpPr>
            <a:cxnSpLocks/>
          </p:cNvCxnSpPr>
          <p:nvPr/>
        </p:nvCxnSpPr>
        <p:spPr>
          <a:xfrm flipV="1">
            <a:off x="4352587" y="1256846"/>
            <a:ext cx="2871264" cy="62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99990239"/>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58142</TotalTime>
  <Words>5155</Words>
  <Application>Microsoft Office PowerPoint</Application>
  <PresentationFormat>Custom</PresentationFormat>
  <Paragraphs>399</Paragraphs>
  <Slides>28</Slides>
  <Notes>1</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28</vt:i4>
      </vt:variant>
    </vt:vector>
  </HeadingPairs>
  <TitlesOfParts>
    <vt:vector size="40" baseType="lpstr">
      <vt:lpstr>SimSun</vt:lpstr>
      <vt:lpstr>Aptos</vt:lpstr>
      <vt:lpstr>Arial</vt:lpstr>
      <vt:lpstr>Arial Narrow</vt:lpstr>
      <vt:lpstr>Calibri</vt:lpstr>
      <vt:lpstr>Calibri Light</vt:lpstr>
      <vt:lpstr>Dosis</vt:lpstr>
      <vt:lpstr>Times New Roman</vt:lpstr>
      <vt:lpstr>Wingdings</vt:lpstr>
      <vt:lpstr>Tema de Office</vt:lpstr>
      <vt:lpstr>1_Tema de Office</vt:lpstr>
      <vt:lpstr>Document</vt:lpstr>
      <vt:lpstr>PowerPoint Presentation</vt:lpstr>
      <vt:lpstr>Contenido</vt:lpstr>
      <vt:lpstr>CARTAS DE PRESENTACIÓN  ANDRÉS OLIVARES</vt:lpstr>
      <vt:lpstr>CARTAS DE PRESENTACIÓN  BELÉN GASPAR </vt:lpstr>
      <vt:lpstr>CARTAS DE PRESENTACIÓN  ROBERTO LANAS </vt:lpstr>
      <vt:lpstr>ÓRGANO DE GOBIERNO</vt:lpstr>
      <vt:lpstr>    </vt:lpstr>
      <vt:lpstr>NUESTROS SERVICIOS PSICOLOGÍA</vt:lpstr>
      <vt:lpstr>NUESTROS SERVICIOS PSICOLOGÍA</vt:lpstr>
      <vt:lpstr>NUESTROS SERVICIOS PSICOLOGÍA</vt:lpstr>
      <vt:lpstr>NUESTROS SERVICIOS TRABAJO SOCIAL</vt:lpstr>
      <vt:lpstr>NUESTROS SERVICIOS TRABAJO SOCIAL</vt:lpstr>
      <vt:lpstr>NUESTROS SERVICIOS TRABAJO SOCIAL</vt:lpstr>
      <vt:lpstr>NUESTROS SERVICIOS TRABAJO SOCIAL</vt:lpstr>
      <vt:lpstr>NUESTROS SERVICIOS FISIOTERAPIA</vt:lpstr>
      <vt:lpstr>NUESTROS SERVICIOS LOGOPEDIA</vt:lpstr>
      <vt:lpstr>PowerPoint Presentation</vt:lpstr>
      <vt:lpstr>PowerPoint Presentation</vt:lpstr>
      <vt:lpstr>PowerPoint Presentation</vt:lpstr>
      <vt:lpstr>PowerPoint Presentation</vt:lpstr>
      <vt:lpstr> ACTIVIDADES</vt:lpstr>
      <vt:lpstr> ACTIVIDADES</vt:lpstr>
      <vt:lpstr>PowerPoint Presentation</vt:lpstr>
      <vt:lpstr>PowerPoint Presentation</vt:lpstr>
      <vt:lpstr>PowerPoint Presentation</vt:lpstr>
      <vt:lpstr>PowerPoint Presentation</vt:lpstr>
      <vt:lpstr> AGRADECIMIENTO</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REVISTA SOLIDARIA - FUNDACIÓN ANDRÉS OLIVARES</dc:title>
  <dc:creator>Maria</dc:creator>
  <cp:lastModifiedBy>Sofía Román Jiménez</cp:lastModifiedBy>
  <cp:revision>469</cp:revision>
  <dcterms:created xsi:type="dcterms:W3CDTF">2019-04-21T16:53:34Z</dcterms:created>
  <dcterms:modified xsi:type="dcterms:W3CDTF">2024-03-13T11:54:54Z</dcterms:modified>
</cp:coreProperties>
</file>